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60" r:id="rId1"/>
  </p:sldMasterIdLst>
  <p:sldIdLst>
    <p:sldId id="256" r:id="rId2"/>
  </p:sldIdLst>
  <p:sldSz cx="6858000" cy="9144000" type="screen4x3"/>
  <p:notesSz cx="6735763" cy="98663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userDrawn="1">
          <p15:clr>
            <a:srgbClr val="A4A3A4"/>
          </p15:clr>
        </p15:guide>
        <p15:guide id="2" pos="216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4" d="100"/>
          <a:sy n="74" d="100"/>
        </p:scale>
        <p:origin x="2232" y="54"/>
      </p:cViewPr>
      <p:guideLst>
        <p:guide orient="horz" pos="2880"/>
        <p:guide pos="216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496484"/>
            <a:ext cx="5829300" cy="3183467"/>
          </a:xfrm>
        </p:spPr>
        <p:txBody>
          <a:bodyPr anchor="b"/>
          <a:lstStyle>
            <a:lvl1pPr algn="ctr">
              <a:defRPr sz="4500"/>
            </a:lvl1pPr>
          </a:lstStyle>
          <a:p>
            <a:r>
              <a:rPr lang="ja-JP" altLang="en-US"/>
              <a:t>マスター タイトルの書式設定</a:t>
            </a:r>
            <a:endParaRPr lang="en-US" dirty="0"/>
          </a:p>
        </p:txBody>
      </p:sp>
      <p:sp>
        <p:nvSpPr>
          <p:cNvPr id="3" name="Subtitle 2"/>
          <p:cNvSpPr>
            <a:spLocks noGrp="1"/>
          </p:cNvSpPr>
          <p:nvPr>
            <p:ph type="subTitle" idx="1"/>
          </p:nvPr>
        </p:nvSpPr>
        <p:spPr>
          <a:xfrm>
            <a:off x="857250" y="4802717"/>
            <a:ext cx="5143500" cy="2207683"/>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5603CF14-892D-4B54-A6D4-C8546179477E}" type="datetimeFigureOut">
              <a:rPr kumimoji="1" lang="ja-JP" altLang="en-US" smtClean="0"/>
              <a:t>2026/3/9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AC557410-DDFA-4D0C-BD87-6E52AB88C6A6}" type="slidenum">
              <a:rPr kumimoji="1" lang="ja-JP" altLang="en-US" smtClean="0"/>
              <a:t>‹#›</a:t>
            </a:fld>
            <a:endParaRPr kumimoji="1" lang="ja-JP" altLang="en-US"/>
          </a:p>
        </p:txBody>
      </p:sp>
    </p:spTree>
    <p:extLst>
      <p:ext uri="{BB962C8B-B14F-4D97-AF65-F5344CB8AC3E}">
        <p14:creationId xmlns:p14="http://schemas.microsoft.com/office/powerpoint/2010/main" val="906524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5603CF14-892D-4B54-A6D4-C8546179477E}" type="datetimeFigureOut">
              <a:rPr kumimoji="1" lang="ja-JP" altLang="en-US" smtClean="0"/>
              <a:t>2026/3/9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AC557410-DDFA-4D0C-BD87-6E52AB88C6A6}" type="slidenum">
              <a:rPr kumimoji="1" lang="ja-JP" altLang="en-US" smtClean="0"/>
              <a:t>‹#›</a:t>
            </a:fld>
            <a:endParaRPr kumimoji="1" lang="ja-JP" altLang="en-US"/>
          </a:p>
        </p:txBody>
      </p:sp>
    </p:spTree>
    <p:extLst>
      <p:ext uri="{BB962C8B-B14F-4D97-AF65-F5344CB8AC3E}">
        <p14:creationId xmlns:p14="http://schemas.microsoft.com/office/powerpoint/2010/main" val="296401071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486834"/>
            <a:ext cx="1478756" cy="7749117"/>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471488" y="486834"/>
            <a:ext cx="4350544" cy="7749117"/>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5603CF14-892D-4B54-A6D4-C8546179477E}" type="datetimeFigureOut">
              <a:rPr kumimoji="1" lang="ja-JP" altLang="en-US" smtClean="0"/>
              <a:t>2026/3/9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AC557410-DDFA-4D0C-BD87-6E52AB88C6A6}" type="slidenum">
              <a:rPr kumimoji="1" lang="ja-JP" altLang="en-US" smtClean="0"/>
              <a:t>‹#›</a:t>
            </a:fld>
            <a:endParaRPr kumimoji="1" lang="ja-JP" altLang="en-US"/>
          </a:p>
        </p:txBody>
      </p:sp>
    </p:spTree>
    <p:extLst>
      <p:ext uri="{BB962C8B-B14F-4D97-AF65-F5344CB8AC3E}">
        <p14:creationId xmlns:p14="http://schemas.microsoft.com/office/powerpoint/2010/main" val="20424619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5603CF14-892D-4B54-A6D4-C8546179477E}" type="datetimeFigureOut">
              <a:rPr kumimoji="1" lang="ja-JP" altLang="en-US" smtClean="0"/>
              <a:t>2026/3/9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AC557410-DDFA-4D0C-BD87-6E52AB88C6A6}" type="slidenum">
              <a:rPr kumimoji="1" lang="ja-JP" altLang="en-US" smtClean="0"/>
              <a:t>‹#›</a:t>
            </a:fld>
            <a:endParaRPr kumimoji="1" lang="ja-JP" altLang="en-US"/>
          </a:p>
        </p:txBody>
      </p:sp>
    </p:spTree>
    <p:extLst>
      <p:ext uri="{BB962C8B-B14F-4D97-AF65-F5344CB8AC3E}">
        <p14:creationId xmlns:p14="http://schemas.microsoft.com/office/powerpoint/2010/main" val="12647086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467916" y="2279653"/>
            <a:ext cx="5915025" cy="3803649"/>
          </a:xfrm>
        </p:spPr>
        <p:txBody>
          <a:bodyPr anchor="b"/>
          <a:lstStyle>
            <a:lvl1pPr>
              <a:defRPr sz="45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467916" y="6119286"/>
            <a:ext cx="5915025" cy="2000249"/>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5603CF14-892D-4B54-A6D4-C8546179477E}" type="datetimeFigureOut">
              <a:rPr kumimoji="1" lang="ja-JP" altLang="en-US" smtClean="0"/>
              <a:t>2026/3/9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AC557410-DDFA-4D0C-BD87-6E52AB88C6A6}" type="slidenum">
              <a:rPr kumimoji="1" lang="ja-JP" altLang="en-US" smtClean="0"/>
              <a:t>‹#›</a:t>
            </a:fld>
            <a:endParaRPr kumimoji="1" lang="ja-JP" altLang="en-US"/>
          </a:p>
        </p:txBody>
      </p:sp>
    </p:spTree>
    <p:extLst>
      <p:ext uri="{BB962C8B-B14F-4D97-AF65-F5344CB8AC3E}">
        <p14:creationId xmlns:p14="http://schemas.microsoft.com/office/powerpoint/2010/main" val="69728510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471488" y="2434167"/>
            <a:ext cx="2914650" cy="5801784"/>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3471863" y="2434167"/>
            <a:ext cx="2914650" cy="5801784"/>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5603CF14-892D-4B54-A6D4-C8546179477E}" type="datetimeFigureOut">
              <a:rPr kumimoji="1" lang="ja-JP" altLang="en-US" smtClean="0"/>
              <a:t>2026/3/9</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AC557410-DDFA-4D0C-BD87-6E52AB88C6A6}" type="slidenum">
              <a:rPr kumimoji="1" lang="ja-JP" altLang="en-US" smtClean="0"/>
              <a:t>‹#›</a:t>
            </a:fld>
            <a:endParaRPr kumimoji="1" lang="ja-JP" altLang="en-US"/>
          </a:p>
        </p:txBody>
      </p:sp>
    </p:spTree>
    <p:extLst>
      <p:ext uri="{BB962C8B-B14F-4D97-AF65-F5344CB8AC3E}">
        <p14:creationId xmlns:p14="http://schemas.microsoft.com/office/powerpoint/2010/main" val="334691718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472381" y="486836"/>
            <a:ext cx="5915025" cy="1767417"/>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472381" y="2241551"/>
            <a:ext cx="2901255" cy="1098549"/>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4" name="Content Placeholder 3"/>
          <p:cNvSpPr>
            <a:spLocks noGrp="1"/>
          </p:cNvSpPr>
          <p:nvPr>
            <p:ph sz="half" idx="2"/>
          </p:nvPr>
        </p:nvSpPr>
        <p:spPr>
          <a:xfrm>
            <a:off x="472381" y="3340100"/>
            <a:ext cx="2901255" cy="4912784"/>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3471863" y="2241551"/>
            <a:ext cx="2915543" cy="1098549"/>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6" name="Content Placeholder 5"/>
          <p:cNvSpPr>
            <a:spLocks noGrp="1"/>
          </p:cNvSpPr>
          <p:nvPr>
            <p:ph sz="quarter" idx="4"/>
          </p:nvPr>
        </p:nvSpPr>
        <p:spPr>
          <a:xfrm>
            <a:off x="3471863" y="3340100"/>
            <a:ext cx="2915543" cy="4912784"/>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5603CF14-892D-4B54-A6D4-C8546179477E}" type="datetimeFigureOut">
              <a:rPr kumimoji="1" lang="ja-JP" altLang="en-US" smtClean="0"/>
              <a:t>2026/3/9</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AC557410-DDFA-4D0C-BD87-6E52AB88C6A6}" type="slidenum">
              <a:rPr kumimoji="1" lang="ja-JP" altLang="en-US" smtClean="0"/>
              <a:t>‹#›</a:t>
            </a:fld>
            <a:endParaRPr kumimoji="1" lang="ja-JP" altLang="en-US"/>
          </a:p>
        </p:txBody>
      </p:sp>
    </p:spTree>
    <p:extLst>
      <p:ext uri="{BB962C8B-B14F-4D97-AF65-F5344CB8AC3E}">
        <p14:creationId xmlns:p14="http://schemas.microsoft.com/office/powerpoint/2010/main" val="312287941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5603CF14-892D-4B54-A6D4-C8546179477E}" type="datetimeFigureOut">
              <a:rPr kumimoji="1" lang="ja-JP" altLang="en-US" smtClean="0"/>
              <a:t>2026/3/9</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AC557410-DDFA-4D0C-BD87-6E52AB88C6A6}" type="slidenum">
              <a:rPr kumimoji="1" lang="ja-JP" altLang="en-US" smtClean="0"/>
              <a:t>‹#›</a:t>
            </a:fld>
            <a:endParaRPr kumimoji="1" lang="ja-JP" altLang="en-US"/>
          </a:p>
        </p:txBody>
      </p:sp>
    </p:spTree>
    <p:extLst>
      <p:ext uri="{BB962C8B-B14F-4D97-AF65-F5344CB8AC3E}">
        <p14:creationId xmlns:p14="http://schemas.microsoft.com/office/powerpoint/2010/main" val="14840284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603CF14-892D-4B54-A6D4-C8546179477E}" type="datetimeFigureOut">
              <a:rPr kumimoji="1" lang="ja-JP" altLang="en-US" smtClean="0"/>
              <a:t>2026/3/9</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AC557410-DDFA-4D0C-BD87-6E52AB88C6A6}" type="slidenum">
              <a:rPr kumimoji="1" lang="ja-JP" altLang="en-US" smtClean="0"/>
              <a:t>‹#›</a:t>
            </a:fld>
            <a:endParaRPr kumimoji="1" lang="ja-JP" altLang="en-US"/>
          </a:p>
        </p:txBody>
      </p:sp>
    </p:spTree>
    <p:extLst>
      <p:ext uri="{BB962C8B-B14F-4D97-AF65-F5344CB8AC3E}">
        <p14:creationId xmlns:p14="http://schemas.microsoft.com/office/powerpoint/2010/main" val="34936488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4" cy="2133600"/>
          </a:xfrm>
        </p:spPr>
        <p:txBody>
          <a:bodyPr anchor="b"/>
          <a:lstStyle>
            <a:lvl1pPr>
              <a:defRPr sz="2400"/>
            </a:lvl1pPr>
          </a:lstStyle>
          <a:p>
            <a:r>
              <a:rPr lang="ja-JP" altLang="en-US"/>
              <a:t>マスター タイトルの書式設定</a:t>
            </a:r>
            <a:endParaRPr lang="en-US" dirty="0"/>
          </a:p>
        </p:txBody>
      </p:sp>
      <p:sp>
        <p:nvSpPr>
          <p:cNvPr id="3" name="Content Placeholder 2"/>
          <p:cNvSpPr>
            <a:spLocks noGrp="1"/>
          </p:cNvSpPr>
          <p:nvPr>
            <p:ph idx="1"/>
          </p:nvPr>
        </p:nvSpPr>
        <p:spPr>
          <a:xfrm>
            <a:off x="2915543" y="1316569"/>
            <a:ext cx="3471863" cy="6498167"/>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472381" y="2743200"/>
            <a:ext cx="2211884" cy="508211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5603CF14-892D-4B54-A6D4-C8546179477E}" type="datetimeFigureOut">
              <a:rPr kumimoji="1" lang="ja-JP" altLang="en-US" smtClean="0"/>
              <a:t>2026/3/9</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AC557410-DDFA-4D0C-BD87-6E52AB88C6A6}" type="slidenum">
              <a:rPr kumimoji="1" lang="ja-JP" altLang="en-US" smtClean="0"/>
              <a:t>‹#›</a:t>
            </a:fld>
            <a:endParaRPr kumimoji="1" lang="ja-JP" altLang="en-US"/>
          </a:p>
        </p:txBody>
      </p:sp>
    </p:spTree>
    <p:extLst>
      <p:ext uri="{BB962C8B-B14F-4D97-AF65-F5344CB8AC3E}">
        <p14:creationId xmlns:p14="http://schemas.microsoft.com/office/powerpoint/2010/main" val="2369602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4" cy="2133600"/>
          </a:xfrm>
        </p:spPr>
        <p:txBody>
          <a:bodyPr anchor="b"/>
          <a:lstStyle>
            <a:lvl1pPr>
              <a:defRPr sz="24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2915543" y="1316569"/>
            <a:ext cx="3471863" cy="6498167"/>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ja-JP" altLang="en-US"/>
              <a:t>図を追加</a:t>
            </a:r>
            <a:endParaRPr lang="en-US" dirty="0"/>
          </a:p>
        </p:txBody>
      </p:sp>
      <p:sp>
        <p:nvSpPr>
          <p:cNvPr id="4" name="Text Placeholder 3"/>
          <p:cNvSpPr>
            <a:spLocks noGrp="1"/>
          </p:cNvSpPr>
          <p:nvPr>
            <p:ph type="body" sz="half" idx="2"/>
          </p:nvPr>
        </p:nvSpPr>
        <p:spPr>
          <a:xfrm>
            <a:off x="472381" y="2743200"/>
            <a:ext cx="2211884" cy="508211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5603CF14-892D-4B54-A6D4-C8546179477E}" type="datetimeFigureOut">
              <a:rPr kumimoji="1" lang="ja-JP" altLang="en-US" smtClean="0"/>
              <a:t>2026/3/9</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AC557410-DDFA-4D0C-BD87-6E52AB88C6A6}" type="slidenum">
              <a:rPr kumimoji="1" lang="ja-JP" altLang="en-US" smtClean="0"/>
              <a:t>‹#›</a:t>
            </a:fld>
            <a:endParaRPr kumimoji="1" lang="ja-JP" altLang="en-US"/>
          </a:p>
        </p:txBody>
      </p:sp>
    </p:spTree>
    <p:extLst>
      <p:ext uri="{BB962C8B-B14F-4D97-AF65-F5344CB8AC3E}">
        <p14:creationId xmlns:p14="http://schemas.microsoft.com/office/powerpoint/2010/main" val="160183345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486836"/>
            <a:ext cx="5915025" cy="1767417"/>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471488" y="2434167"/>
            <a:ext cx="5915025" cy="5801784"/>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471488" y="8475136"/>
            <a:ext cx="1543050" cy="486833"/>
          </a:xfrm>
          <a:prstGeom prst="rect">
            <a:avLst/>
          </a:prstGeom>
        </p:spPr>
        <p:txBody>
          <a:bodyPr vert="horz" lIns="91440" tIns="45720" rIns="91440" bIns="45720" rtlCol="0" anchor="ctr"/>
          <a:lstStyle>
            <a:lvl1pPr algn="l">
              <a:defRPr sz="900">
                <a:solidFill>
                  <a:schemeClr val="tx1">
                    <a:tint val="75000"/>
                  </a:schemeClr>
                </a:solidFill>
              </a:defRPr>
            </a:lvl1pPr>
          </a:lstStyle>
          <a:p>
            <a:fld id="{5603CF14-892D-4B54-A6D4-C8546179477E}" type="datetimeFigureOut">
              <a:rPr kumimoji="1" lang="ja-JP" altLang="en-US" smtClean="0"/>
              <a:t>2026/3/9</a:t>
            </a:fld>
            <a:endParaRPr kumimoji="1" lang="ja-JP" altLang="en-US"/>
          </a:p>
        </p:txBody>
      </p:sp>
      <p:sp>
        <p:nvSpPr>
          <p:cNvPr id="5" name="Footer Placeholder 4"/>
          <p:cNvSpPr>
            <a:spLocks noGrp="1"/>
          </p:cNvSpPr>
          <p:nvPr>
            <p:ph type="ftr" sz="quarter" idx="3"/>
          </p:nvPr>
        </p:nvSpPr>
        <p:spPr>
          <a:xfrm>
            <a:off x="2271713" y="8475136"/>
            <a:ext cx="2314575" cy="48683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4843463" y="8475136"/>
            <a:ext cx="1543050" cy="486833"/>
          </a:xfrm>
          <a:prstGeom prst="rect">
            <a:avLst/>
          </a:prstGeom>
        </p:spPr>
        <p:txBody>
          <a:bodyPr vert="horz" lIns="91440" tIns="45720" rIns="91440" bIns="45720" rtlCol="0" anchor="ctr"/>
          <a:lstStyle>
            <a:lvl1pPr algn="r">
              <a:defRPr sz="900">
                <a:solidFill>
                  <a:schemeClr val="tx1">
                    <a:tint val="75000"/>
                  </a:schemeClr>
                </a:solidFill>
              </a:defRPr>
            </a:lvl1pPr>
          </a:lstStyle>
          <a:p>
            <a:fld id="{AC557410-DDFA-4D0C-BD87-6E52AB88C6A6}" type="slidenum">
              <a:rPr kumimoji="1" lang="ja-JP" altLang="en-US" smtClean="0"/>
              <a:t>‹#›</a:t>
            </a:fld>
            <a:endParaRPr kumimoji="1" lang="ja-JP" altLang="en-US"/>
          </a:p>
        </p:txBody>
      </p:sp>
    </p:spTree>
    <p:extLst>
      <p:ext uri="{BB962C8B-B14F-4D97-AF65-F5344CB8AC3E}">
        <p14:creationId xmlns:p14="http://schemas.microsoft.com/office/powerpoint/2010/main" val="224448654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kumimoji="1"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kumimoji="1"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kumimoji="1"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p:bodyStyle>
    <p:otherStyle>
      <a:defPPr>
        <a:defRPr lang="en-US"/>
      </a:defPPr>
      <a:lvl1pPr marL="0" algn="l" defTabSz="685800" rtl="0" eaLnBrk="1" latinLnBrk="0" hangingPunct="1">
        <a:defRPr kumimoji="1" sz="1350" kern="1200">
          <a:solidFill>
            <a:schemeClr val="tx1"/>
          </a:solidFill>
          <a:latin typeface="+mn-lt"/>
          <a:ea typeface="+mn-ea"/>
          <a:cs typeface="+mn-cs"/>
        </a:defRPr>
      </a:lvl1pPr>
      <a:lvl2pPr marL="342900" algn="l" defTabSz="685800" rtl="0" eaLnBrk="1" latinLnBrk="0" hangingPunct="1">
        <a:defRPr kumimoji="1" sz="1350" kern="1200">
          <a:solidFill>
            <a:schemeClr val="tx1"/>
          </a:solidFill>
          <a:latin typeface="+mn-lt"/>
          <a:ea typeface="+mn-ea"/>
          <a:cs typeface="+mn-cs"/>
        </a:defRPr>
      </a:lvl2pPr>
      <a:lvl3pPr marL="685800" algn="l" defTabSz="685800" rtl="0" eaLnBrk="1" latinLnBrk="0" hangingPunct="1">
        <a:defRPr kumimoji="1" sz="1350" kern="1200">
          <a:solidFill>
            <a:schemeClr val="tx1"/>
          </a:solidFill>
          <a:latin typeface="+mn-lt"/>
          <a:ea typeface="+mn-ea"/>
          <a:cs typeface="+mn-cs"/>
        </a:defRPr>
      </a:lvl3pPr>
      <a:lvl4pPr marL="1028700" algn="l" defTabSz="685800" rtl="0" eaLnBrk="1" latinLnBrk="0" hangingPunct="1">
        <a:defRPr kumimoji="1" sz="1350" kern="1200">
          <a:solidFill>
            <a:schemeClr val="tx1"/>
          </a:solidFill>
          <a:latin typeface="+mn-lt"/>
          <a:ea typeface="+mn-ea"/>
          <a:cs typeface="+mn-cs"/>
        </a:defRPr>
      </a:lvl4pPr>
      <a:lvl5pPr marL="1371600" algn="l" defTabSz="685800" rtl="0" eaLnBrk="1" latinLnBrk="0" hangingPunct="1">
        <a:defRPr kumimoji="1" sz="1350" kern="1200">
          <a:solidFill>
            <a:schemeClr val="tx1"/>
          </a:solidFill>
          <a:latin typeface="+mn-lt"/>
          <a:ea typeface="+mn-ea"/>
          <a:cs typeface="+mn-cs"/>
        </a:defRPr>
      </a:lvl5pPr>
      <a:lvl6pPr marL="1714500" algn="l" defTabSz="685800" rtl="0" eaLnBrk="1" latinLnBrk="0" hangingPunct="1">
        <a:defRPr kumimoji="1" sz="1350" kern="1200">
          <a:solidFill>
            <a:schemeClr val="tx1"/>
          </a:solidFill>
          <a:latin typeface="+mn-lt"/>
          <a:ea typeface="+mn-ea"/>
          <a:cs typeface="+mn-cs"/>
        </a:defRPr>
      </a:lvl6pPr>
      <a:lvl7pPr marL="2057400" algn="l" defTabSz="685800" rtl="0" eaLnBrk="1" latinLnBrk="0" hangingPunct="1">
        <a:defRPr kumimoji="1" sz="1350" kern="1200">
          <a:solidFill>
            <a:schemeClr val="tx1"/>
          </a:solidFill>
          <a:latin typeface="+mn-lt"/>
          <a:ea typeface="+mn-ea"/>
          <a:cs typeface="+mn-cs"/>
        </a:defRPr>
      </a:lvl7pPr>
      <a:lvl8pPr marL="2400300" algn="l" defTabSz="685800" rtl="0" eaLnBrk="1" latinLnBrk="0" hangingPunct="1">
        <a:defRPr kumimoji="1" sz="1350" kern="1200">
          <a:solidFill>
            <a:schemeClr val="tx1"/>
          </a:solidFill>
          <a:latin typeface="+mn-lt"/>
          <a:ea typeface="+mn-ea"/>
          <a:cs typeface="+mn-cs"/>
        </a:defRPr>
      </a:lvl8pPr>
      <a:lvl9pPr marL="2743200" algn="l" defTabSz="685800" rtl="0" eaLnBrk="1" latinLnBrk="0" hangingPunct="1">
        <a:defRPr kumimoji="1"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テキスト ボックス 16"/>
          <p:cNvSpPr txBox="1"/>
          <p:nvPr/>
        </p:nvSpPr>
        <p:spPr>
          <a:xfrm>
            <a:off x="354907" y="6143431"/>
            <a:ext cx="6102467" cy="1692771"/>
          </a:xfrm>
          <a:prstGeom prst="rect">
            <a:avLst/>
          </a:prstGeom>
          <a:noFill/>
        </p:spPr>
        <p:txBody>
          <a:bodyPr wrap="square" rtlCol="0">
            <a:spAutoFit/>
          </a:bodyPr>
          <a:lstStyle/>
          <a:p>
            <a:r>
              <a:rPr kumimoji="1" lang="en-US" altLang="ja-JP" sz="800" b="1" dirty="0"/>
              <a:t>【</a:t>
            </a:r>
            <a:r>
              <a:rPr kumimoji="1" lang="ja-JP" altLang="en-US" sz="800" b="1" dirty="0"/>
              <a:t>イベント終了後のお荷物発送時</a:t>
            </a:r>
            <a:r>
              <a:rPr kumimoji="1" lang="en-US" altLang="ja-JP" sz="800" b="1" dirty="0"/>
              <a:t>】</a:t>
            </a:r>
          </a:p>
          <a:p>
            <a:r>
              <a:rPr kumimoji="1" lang="ja-JP" altLang="en-US" sz="800" dirty="0"/>
              <a:t>　 イベント最終日に集荷カウンターの設置が必要な場合は、事前にご連絡をお願いいたします。</a:t>
            </a:r>
            <a:endParaRPr kumimoji="1" lang="en-US" altLang="ja-JP" sz="800" dirty="0"/>
          </a:p>
          <a:p>
            <a:r>
              <a:rPr kumimoji="1" lang="ja-JP" altLang="en-US" sz="800" dirty="0"/>
              <a:t>　　 </a:t>
            </a:r>
            <a:r>
              <a:rPr kumimoji="1" lang="en-US" altLang="ja-JP" sz="800" dirty="0">
                <a:solidFill>
                  <a:srgbClr val="FF0000"/>
                </a:solidFill>
              </a:rPr>
              <a:t>※</a:t>
            </a:r>
            <a:r>
              <a:rPr kumimoji="1" lang="ja-JP" altLang="en-US" sz="800" dirty="0">
                <a:solidFill>
                  <a:srgbClr val="FF0000"/>
                </a:solidFill>
              </a:rPr>
              <a:t>事前のご連絡のない場合は、最寄りの宅急便センターでの対応になります。</a:t>
            </a:r>
            <a:endParaRPr kumimoji="1" lang="en-US" altLang="ja-JP" sz="800" dirty="0">
              <a:solidFill>
                <a:srgbClr val="FF0000"/>
              </a:solidFill>
            </a:endParaRPr>
          </a:p>
          <a:p>
            <a:r>
              <a:rPr kumimoji="1" lang="ja-JP" altLang="en-US" sz="800" dirty="0"/>
              <a:t>   ■</a:t>
            </a:r>
            <a:r>
              <a:rPr kumimoji="1" lang="ja-JP" altLang="en-US" sz="800" b="1" u="sng" dirty="0">
                <a:solidFill>
                  <a:srgbClr val="FF0000"/>
                </a:solidFill>
              </a:rPr>
              <a:t>宅急便着払い定額のみ</a:t>
            </a:r>
            <a:r>
              <a:rPr kumimoji="1" lang="ja-JP" altLang="en-US" sz="800" u="sng" dirty="0">
                <a:solidFill>
                  <a:srgbClr val="FF0000"/>
                </a:solidFill>
              </a:rPr>
              <a:t>の対応とさせていただきます。</a:t>
            </a:r>
            <a:r>
              <a:rPr kumimoji="1" lang="ja-JP" altLang="en-US" sz="800" b="1" u="sng" dirty="0">
                <a:solidFill>
                  <a:srgbClr val="FF0000"/>
                </a:solidFill>
              </a:rPr>
              <a:t>品名</a:t>
            </a:r>
            <a:r>
              <a:rPr kumimoji="1" lang="en-US" altLang="ja-JP" sz="800" b="1" u="sng" dirty="0"/>
              <a:t>(</a:t>
            </a:r>
            <a:r>
              <a:rPr kumimoji="1" lang="ja-JP" altLang="en-US" sz="800" b="1" u="sng" dirty="0">
                <a:solidFill>
                  <a:srgbClr val="FF0000"/>
                </a:solidFill>
              </a:rPr>
              <a:t>ワレモノ・</a:t>
            </a:r>
            <a:r>
              <a:rPr kumimoji="1" lang="ja-JP" altLang="en-US" sz="800" b="1" u="sng" dirty="0" err="1">
                <a:solidFill>
                  <a:srgbClr val="FF0000"/>
                </a:solidFill>
              </a:rPr>
              <a:t>なま</a:t>
            </a:r>
            <a:r>
              <a:rPr kumimoji="1" lang="ja-JP" altLang="en-US" sz="800" b="1" u="sng" dirty="0">
                <a:solidFill>
                  <a:srgbClr val="FF0000"/>
                </a:solidFill>
              </a:rPr>
              <a:t>もの</a:t>
            </a:r>
            <a:r>
              <a:rPr kumimoji="1" lang="en-US" altLang="ja-JP" sz="800" b="1" u="sng" dirty="0"/>
              <a:t>)</a:t>
            </a:r>
            <a:r>
              <a:rPr kumimoji="1" lang="ja-JP" altLang="en-US" sz="800" u="sng" dirty="0">
                <a:solidFill>
                  <a:srgbClr val="FF0000"/>
                </a:solidFill>
              </a:rPr>
              <a:t>はお荷物の中身を</a:t>
            </a:r>
            <a:r>
              <a:rPr kumimoji="1" lang="ja-JP" altLang="en-US" sz="800" b="1" u="sng" dirty="0">
                <a:solidFill>
                  <a:srgbClr val="FF0000"/>
                </a:solidFill>
              </a:rPr>
              <a:t>具体的にご記入ください。</a:t>
            </a:r>
          </a:p>
          <a:p>
            <a:r>
              <a:rPr kumimoji="1" lang="ja-JP" altLang="en-US" sz="800" dirty="0"/>
              <a:t>　　 </a:t>
            </a:r>
            <a:r>
              <a:rPr kumimoji="1" lang="en-US" altLang="ja-JP" sz="800" dirty="0"/>
              <a:t>※</a:t>
            </a:r>
            <a:r>
              <a:rPr kumimoji="1" lang="ja-JP" altLang="en-US" sz="800" dirty="0"/>
              <a:t>お荷物のサイズは最大</a:t>
            </a:r>
            <a:r>
              <a:rPr kumimoji="1" lang="en-US" altLang="ja-JP" sz="800" dirty="0"/>
              <a:t>200</a:t>
            </a:r>
            <a:r>
              <a:rPr kumimoji="1" lang="ja-JP" altLang="en-US" sz="800" dirty="0"/>
              <a:t>㎝（縦＋横＋高さ）、重さ</a:t>
            </a:r>
            <a:r>
              <a:rPr kumimoji="1" lang="en-US" altLang="ja-JP" sz="800" dirty="0"/>
              <a:t>30</a:t>
            </a:r>
            <a:r>
              <a:rPr kumimoji="1" lang="ja-JP" altLang="en-US" sz="800" dirty="0"/>
              <a:t>㎏までとなります。</a:t>
            </a:r>
            <a:r>
              <a:rPr kumimoji="1" lang="en-US" altLang="ja-JP" sz="800" dirty="0"/>
              <a:t>【※</a:t>
            </a:r>
            <a:r>
              <a:rPr kumimoji="1" lang="ja-JP" altLang="en-US" sz="800" dirty="0"/>
              <a:t>一辺の長さは</a:t>
            </a:r>
            <a:r>
              <a:rPr kumimoji="1" lang="en-US" altLang="ja-JP" sz="800" dirty="0"/>
              <a:t>170㎝</a:t>
            </a:r>
            <a:r>
              <a:rPr kumimoji="1" lang="ja-JP" altLang="en-US" sz="800" dirty="0"/>
              <a:t>まで。上下逆さまにでき</a:t>
            </a:r>
            <a:endParaRPr kumimoji="1" lang="en-US" altLang="ja-JP" sz="800" dirty="0"/>
          </a:p>
          <a:p>
            <a:r>
              <a:rPr kumimoji="1" lang="ja-JP" altLang="en-US" sz="800" dirty="0"/>
              <a:t>　　　 ないなどの輸送状態に定めがあるお荷物は一辺の長さが</a:t>
            </a:r>
            <a:r>
              <a:rPr kumimoji="1" lang="en-US" altLang="ja-JP" sz="800" dirty="0"/>
              <a:t>100㎝</a:t>
            </a:r>
            <a:r>
              <a:rPr kumimoji="1" lang="ja-JP" altLang="en-US" sz="800" dirty="0" err="1"/>
              <a:t>まで</a:t>
            </a:r>
            <a:r>
              <a:rPr kumimoji="1" lang="ja-JP" altLang="en-US" sz="800" dirty="0"/>
              <a:t>となります。</a:t>
            </a:r>
            <a:r>
              <a:rPr kumimoji="1" lang="en-US" altLang="ja-JP" sz="800" dirty="0"/>
              <a:t>】</a:t>
            </a:r>
          </a:p>
          <a:p>
            <a:r>
              <a:rPr kumimoji="1" lang="ja-JP" altLang="en-US" sz="800" dirty="0"/>
              <a:t>　　 </a:t>
            </a:r>
            <a:r>
              <a:rPr kumimoji="1" lang="en-US" altLang="ja-JP" sz="800" dirty="0"/>
              <a:t>※</a:t>
            </a:r>
            <a:r>
              <a:rPr kumimoji="1" lang="ja-JP" altLang="en-US" sz="800" dirty="0"/>
              <a:t>未収契約をお持ちの企業様も多数おられるかと思いますが、イベント会場からのお荷物の発送時にはご利用できません。</a:t>
            </a:r>
            <a:endParaRPr kumimoji="1" lang="en-US" altLang="ja-JP" sz="800" dirty="0"/>
          </a:p>
          <a:p>
            <a:r>
              <a:rPr kumimoji="1" lang="ja-JP" altLang="en-US" sz="800" dirty="0"/>
              <a:t>　　 　あらかじめご了承ください。</a:t>
            </a:r>
          </a:p>
          <a:p>
            <a:r>
              <a:rPr kumimoji="1" lang="ja-JP" altLang="en-US" sz="800" dirty="0"/>
              <a:t>　　 </a:t>
            </a:r>
            <a:r>
              <a:rPr kumimoji="1" lang="en-US" altLang="ja-JP" sz="800" dirty="0"/>
              <a:t>※</a:t>
            </a:r>
            <a:r>
              <a:rPr kumimoji="1" lang="ja-JP" altLang="en-US" sz="800" dirty="0"/>
              <a:t>着払い伝票は主催者様（事務局）にお渡ししております。受け取られたら事前に起票し、一枚目のお客様控えを剝がして</a:t>
            </a:r>
            <a:r>
              <a:rPr kumimoji="1" lang="ja-JP" altLang="en-US" sz="800" dirty="0" err="1"/>
              <a:t>お</a:t>
            </a:r>
            <a:r>
              <a:rPr kumimoji="1" lang="ja-JP" altLang="en-US" sz="800" dirty="0"/>
              <a:t>　</a:t>
            </a:r>
            <a:endParaRPr kumimoji="1" lang="en-US" altLang="ja-JP" sz="800" dirty="0"/>
          </a:p>
          <a:p>
            <a:r>
              <a:rPr kumimoji="1" lang="ja-JP" altLang="en-US" sz="800" dirty="0"/>
              <a:t>　　　 持ちください。</a:t>
            </a:r>
            <a:endParaRPr kumimoji="1" lang="en-US" altLang="ja-JP" sz="800" dirty="0"/>
          </a:p>
          <a:p>
            <a:r>
              <a:rPr kumimoji="1" lang="ja-JP" altLang="en-US" sz="800" dirty="0"/>
              <a:t>　　 </a:t>
            </a:r>
            <a:r>
              <a:rPr kumimoji="1" lang="en-US" altLang="ja-JP" sz="800" dirty="0"/>
              <a:t>※</a:t>
            </a:r>
            <a:r>
              <a:rPr kumimoji="1" lang="ja-JP" altLang="en-US" sz="800" dirty="0"/>
              <a:t>搬出開始時間によってはお荷物の発送が翌日になる可能性がある為、到着日が一日ずれることがあります。あらかじめご了　</a:t>
            </a:r>
            <a:endParaRPr kumimoji="1" lang="en-US" altLang="ja-JP" sz="800" dirty="0"/>
          </a:p>
          <a:p>
            <a:r>
              <a:rPr kumimoji="1" lang="ja-JP" altLang="en-US" sz="800" dirty="0"/>
              <a:t>　　　 承ください。</a:t>
            </a:r>
            <a:endParaRPr kumimoji="1" lang="en-US" altLang="ja-JP" sz="800" dirty="0"/>
          </a:p>
          <a:p>
            <a:r>
              <a:rPr kumimoji="1" lang="ja-JP" altLang="en-US" sz="800" dirty="0">
                <a:solidFill>
                  <a:srgbClr val="FF0000"/>
                </a:solidFill>
              </a:rPr>
              <a:t>　　</a:t>
            </a:r>
            <a:endParaRPr kumimoji="1" lang="en-US" altLang="ja-JP" sz="800" dirty="0"/>
          </a:p>
        </p:txBody>
      </p:sp>
      <p:grpSp>
        <p:nvGrpSpPr>
          <p:cNvPr id="9" name="Group 66"/>
          <p:cNvGrpSpPr>
            <a:grpSpLocks noChangeAspect="1"/>
          </p:cNvGrpSpPr>
          <p:nvPr/>
        </p:nvGrpSpPr>
        <p:grpSpPr bwMode="auto">
          <a:xfrm>
            <a:off x="125285" y="7672733"/>
            <a:ext cx="6907396" cy="3184457"/>
            <a:chOff x="-1081" y="3127"/>
            <a:chExt cx="8379" cy="2058"/>
          </a:xfrm>
        </p:grpSpPr>
        <p:sp>
          <p:nvSpPr>
            <p:cNvPr id="10" name="AutoShape 65"/>
            <p:cNvSpPr>
              <a:spLocks noChangeAspect="1" noChangeArrowheads="1" noTextEdit="1"/>
            </p:cNvSpPr>
            <p:nvPr/>
          </p:nvSpPr>
          <p:spPr bwMode="auto">
            <a:xfrm>
              <a:off x="3684" y="4488"/>
              <a:ext cx="3614" cy="6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1" name="Rectangle 67"/>
            <p:cNvSpPr>
              <a:spLocks noChangeArrowheads="1"/>
            </p:cNvSpPr>
            <p:nvPr/>
          </p:nvSpPr>
          <p:spPr bwMode="auto">
            <a:xfrm>
              <a:off x="-1081" y="3208"/>
              <a:ext cx="3906" cy="153"/>
            </a:xfrm>
            <a:prstGeom prst="rect">
              <a:avLst/>
            </a:prstGeom>
            <a:solidFill>
              <a:schemeClr val="accent6">
                <a:lumMod val="50000"/>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dirty="0"/>
            </a:p>
          </p:txBody>
        </p:sp>
        <p:sp>
          <p:nvSpPr>
            <p:cNvPr id="20" name="Rectangle 68"/>
            <p:cNvSpPr>
              <a:spLocks noChangeArrowheads="1"/>
            </p:cNvSpPr>
            <p:nvPr/>
          </p:nvSpPr>
          <p:spPr bwMode="auto">
            <a:xfrm>
              <a:off x="-1081" y="3361"/>
              <a:ext cx="3906" cy="668"/>
            </a:xfrm>
            <a:prstGeom prst="rect">
              <a:avLst/>
            </a:prstGeom>
            <a:solidFill>
              <a:srgbClr val="FFFFFF"/>
            </a:solidFill>
            <a:ln w="9525">
              <a:solidFill>
                <a:schemeClr val="accent6">
                  <a:lumMod val="75000"/>
                </a:schemeClr>
              </a:solidFill>
              <a:miter lim="800000"/>
              <a:headEnd/>
              <a:tailEnd/>
            </a:ln>
          </p:spPr>
          <p:txBody>
            <a:bodyPr vert="horz" wrap="square" lIns="91440" tIns="45720" rIns="91440" bIns="45720" numCol="1" anchor="t" anchorCtr="0" compatLnSpc="1">
              <a:prstTxWarp prst="textNoShape">
                <a:avLst/>
              </a:prstTxWarp>
            </a:bodyPr>
            <a:lstStyle/>
            <a:p>
              <a:endParaRPr lang="ja-JP" altLang="en-US"/>
            </a:p>
          </p:txBody>
        </p:sp>
        <p:sp>
          <p:nvSpPr>
            <p:cNvPr id="25" name="Rectangle 70"/>
            <p:cNvSpPr>
              <a:spLocks noChangeArrowheads="1"/>
            </p:cNvSpPr>
            <p:nvPr/>
          </p:nvSpPr>
          <p:spPr bwMode="auto">
            <a:xfrm>
              <a:off x="-473" y="3127"/>
              <a:ext cx="2626" cy="2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pPr>
              <a:endParaRPr lang="en-US" altLang="ja-JP" sz="1050" dirty="0">
                <a:solidFill>
                  <a:srgbClr val="FFFFFF"/>
                </a:solidFill>
                <a:latin typeface="Meiryo UI" panose="020B0604030504040204" pitchFamily="50" charset="-128"/>
                <a:ea typeface="Meiryo UI" panose="020B0604030504040204" pitchFamily="50" charset="-128"/>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ja-JP" altLang="en-US" sz="1050" b="0" i="0" u="none" strike="noStrike" cap="none" normalizeH="0" baseline="0" dirty="0">
                  <a:ln>
                    <a:noFill/>
                  </a:ln>
                  <a:solidFill>
                    <a:srgbClr val="FFFFFF"/>
                  </a:solidFill>
                  <a:effectLst/>
                  <a:latin typeface="Meiryo UI" panose="020B0604030504040204" pitchFamily="50" charset="-128"/>
                  <a:ea typeface="Meiryo UI" panose="020B0604030504040204" pitchFamily="50" charset="-128"/>
                </a:rPr>
                <a:t> </a:t>
              </a:r>
              <a:r>
                <a:rPr kumimoji="0" lang="ja-JP" altLang="ja-JP" sz="1000" b="0" i="0" u="none" strike="noStrike" cap="none" normalizeH="0" baseline="0" dirty="0">
                  <a:ln>
                    <a:noFill/>
                  </a:ln>
                  <a:solidFill>
                    <a:srgbClr val="FFFF00"/>
                  </a:solidFill>
                  <a:effectLst/>
                  <a:latin typeface="Meiryo UI" panose="020B0604030504040204" pitchFamily="50" charset="-128"/>
                  <a:ea typeface="Meiryo UI" panose="020B0604030504040204" pitchFamily="50" charset="-128"/>
                </a:rPr>
                <a:t>お</a:t>
              </a:r>
              <a:r>
                <a:rPr kumimoji="0" lang="ja-JP" altLang="en-US" sz="1000" b="0" i="0" u="none" strike="noStrike" cap="none" normalizeH="0" baseline="0" dirty="0">
                  <a:ln>
                    <a:noFill/>
                  </a:ln>
                  <a:solidFill>
                    <a:srgbClr val="FFFF00"/>
                  </a:solidFill>
                  <a:effectLst/>
                  <a:latin typeface="Meiryo UI" panose="020B0604030504040204" pitchFamily="50" charset="-128"/>
                  <a:ea typeface="Meiryo UI" panose="020B0604030504040204" pitchFamily="50" charset="-128"/>
                </a:rPr>
                <a:t> </a:t>
              </a:r>
              <a:r>
                <a:rPr kumimoji="0" lang="ja-JP" altLang="ja-JP" sz="1000" b="0" i="0" u="none" strike="noStrike" cap="none" normalizeH="0" baseline="0" dirty="0">
                  <a:ln>
                    <a:noFill/>
                  </a:ln>
                  <a:solidFill>
                    <a:srgbClr val="FFFF00"/>
                  </a:solidFill>
                  <a:effectLst/>
                  <a:latin typeface="Meiryo UI" panose="020B0604030504040204" pitchFamily="50" charset="-128"/>
                  <a:ea typeface="Meiryo UI" panose="020B0604030504040204" pitchFamily="50" charset="-128"/>
                </a:rPr>
                <a:t>問</a:t>
              </a:r>
              <a:r>
                <a:rPr kumimoji="0" lang="ja-JP" altLang="en-US" sz="1000" b="0" i="0" u="none" strike="noStrike" cap="none" normalizeH="0" baseline="0" dirty="0">
                  <a:ln>
                    <a:noFill/>
                  </a:ln>
                  <a:solidFill>
                    <a:srgbClr val="FFFF00"/>
                  </a:solidFill>
                  <a:effectLst/>
                  <a:latin typeface="Meiryo UI" panose="020B0604030504040204" pitchFamily="50" charset="-128"/>
                  <a:ea typeface="Meiryo UI" panose="020B0604030504040204" pitchFamily="50" charset="-128"/>
                </a:rPr>
                <a:t> </a:t>
              </a:r>
              <a:r>
                <a:rPr kumimoji="0" lang="ja-JP" altLang="ja-JP" sz="1000" b="0" i="0" u="none" strike="noStrike" cap="none" normalizeH="0" baseline="0" dirty="0">
                  <a:ln>
                    <a:noFill/>
                  </a:ln>
                  <a:solidFill>
                    <a:srgbClr val="FFFF00"/>
                  </a:solidFill>
                  <a:effectLst/>
                  <a:latin typeface="Meiryo UI" panose="020B0604030504040204" pitchFamily="50" charset="-128"/>
                  <a:ea typeface="Meiryo UI" panose="020B0604030504040204" pitchFamily="50" charset="-128"/>
                </a:rPr>
                <a:t>い</a:t>
              </a:r>
              <a:r>
                <a:rPr kumimoji="0" lang="ja-JP" altLang="en-US" sz="1000" b="0" i="0" u="none" strike="noStrike" cap="none" normalizeH="0" baseline="0" dirty="0">
                  <a:ln>
                    <a:noFill/>
                  </a:ln>
                  <a:solidFill>
                    <a:srgbClr val="FFFF00"/>
                  </a:solidFill>
                  <a:effectLst/>
                  <a:latin typeface="Meiryo UI" panose="020B0604030504040204" pitchFamily="50" charset="-128"/>
                  <a:ea typeface="Meiryo UI" panose="020B0604030504040204" pitchFamily="50" charset="-128"/>
                </a:rPr>
                <a:t> </a:t>
              </a:r>
              <a:r>
                <a:rPr kumimoji="0" lang="ja-JP" altLang="ja-JP" sz="1000" b="0" i="0" u="none" strike="noStrike" cap="none" normalizeH="0" baseline="0" dirty="0">
                  <a:ln>
                    <a:noFill/>
                  </a:ln>
                  <a:solidFill>
                    <a:srgbClr val="FFFF00"/>
                  </a:solidFill>
                  <a:effectLst/>
                  <a:latin typeface="Meiryo UI" panose="020B0604030504040204" pitchFamily="50" charset="-128"/>
                  <a:ea typeface="Meiryo UI" panose="020B0604030504040204" pitchFamily="50" charset="-128"/>
                </a:rPr>
                <a:t>合</a:t>
              </a:r>
              <a:r>
                <a:rPr kumimoji="0" lang="ja-JP" altLang="en-US" sz="1000" b="0" i="0" u="none" strike="noStrike" cap="none" normalizeH="0" baseline="0" dirty="0">
                  <a:ln>
                    <a:noFill/>
                  </a:ln>
                  <a:solidFill>
                    <a:srgbClr val="FFFF00"/>
                  </a:solidFill>
                  <a:effectLst/>
                  <a:latin typeface="Meiryo UI" panose="020B0604030504040204" pitchFamily="50" charset="-128"/>
                  <a:ea typeface="Meiryo UI" panose="020B0604030504040204" pitchFamily="50" charset="-128"/>
                </a:rPr>
                <a:t> </a:t>
              </a:r>
              <a:r>
                <a:rPr kumimoji="0" lang="ja-JP" altLang="ja-JP" sz="1000" b="0" i="0" u="none" strike="noStrike" cap="none" normalizeH="0" baseline="0" dirty="0">
                  <a:ln>
                    <a:noFill/>
                  </a:ln>
                  <a:solidFill>
                    <a:srgbClr val="FFFF00"/>
                  </a:solidFill>
                  <a:effectLst/>
                  <a:latin typeface="Meiryo UI" panose="020B0604030504040204" pitchFamily="50" charset="-128"/>
                  <a:ea typeface="Meiryo UI" panose="020B0604030504040204" pitchFamily="50" charset="-128"/>
                </a:rPr>
                <a:t>わ</a:t>
              </a:r>
              <a:r>
                <a:rPr kumimoji="0" lang="ja-JP" altLang="en-US" sz="1000" b="0" i="0" u="none" strike="noStrike" cap="none" normalizeH="0" baseline="0" dirty="0">
                  <a:ln>
                    <a:noFill/>
                  </a:ln>
                  <a:solidFill>
                    <a:srgbClr val="FFFF00"/>
                  </a:solidFill>
                  <a:effectLst/>
                  <a:latin typeface="Meiryo UI" panose="020B0604030504040204" pitchFamily="50" charset="-128"/>
                  <a:ea typeface="Meiryo UI" panose="020B0604030504040204" pitchFamily="50" charset="-128"/>
                </a:rPr>
                <a:t> </a:t>
              </a:r>
              <a:r>
                <a:rPr kumimoji="0" lang="ja-JP" altLang="ja-JP" sz="1000" b="0" i="0" u="none" strike="noStrike" cap="none" normalizeH="0" baseline="0" dirty="0">
                  <a:ln>
                    <a:noFill/>
                  </a:ln>
                  <a:solidFill>
                    <a:srgbClr val="FFFF00"/>
                  </a:solidFill>
                  <a:effectLst/>
                  <a:latin typeface="Meiryo UI" panose="020B0604030504040204" pitchFamily="50" charset="-128"/>
                  <a:ea typeface="Meiryo UI" panose="020B0604030504040204" pitchFamily="50" charset="-128"/>
                </a:rPr>
                <a:t>せ</a:t>
              </a:r>
              <a:r>
                <a:rPr kumimoji="0" lang="ja-JP" altLang="en-US" sz="1000" b="0" i="0" u="none" strike="noStrike" cap="none" normalizeH="0" baseline="0" dirty="0">
                  <a:ln>
                    <a:noFill/>
                  </a:ln>
                  <a:solidFill>
                    <a:srgbClr val="FFFF00"/>
                  </a:solidFill>
                  <a:effectLst/>
                  <a:latin typeface="Meiryo UI" panose="020B0604030504040204" pitchFamily="50" charset="-128"/>
                  <a:ea typeface="Meiryo UI" panose="020B0604030504040204" pitchFamily="50" charset="-128"/>
                </a:rPr>
                <a:t> 連 絡 </a:t>
              </a:r>
              <a:r>
                <a:rPr kumimoji="0" lang="ja-JP" altLang="ja-JP" sz="1000" b="0" i="0" u="none" strike="noStrike" cap="none" normalizeH="0" baseline="0" dirty="0">
                  <a:ln>
                    <a:noFill/>
                  </a:ln>
                  <a:solidFill>
                    <a:srgbClr val="FFFF00"/>
                  </a:solidFill>
                  <a:effectLst/>
                  <a:latin typeface="Meiryo UI" panose="020B0604030504040204" pitchFamily="50" charset="-128"/>
                  <a:ea typeface="Meiryo UI" panose="020B0604030504040204" pitchFamily="50" charset="-128"/>
                </a:rPr>
                <a:t>先</a:t>
              </a:r>
              <a:endParaRPr kumimoji="0" lang="ja-JP" altLang="ja-JP" sz="1800" b="0" i="0" u="none" strike="noStrike" cap="none" normalizeH="0" baseline="0" dirty="0">
                <a:ln>
                  <a:noFill/>
                </a:ln>
                <a:solidFill>
                  <a:srgbClr val="FFFF00"/>
                </a:solidFill>
                <a:effectLst/>
              </a:endParaRPr>
            </a:p>
          </p:txBody>
        </p:sp>
        <p:sp>
          <p:nvSpPr>
            <p:cNvPr id="26" name="Rectangle 71"/>
            <p:cNvSpPr>
              <a:spLocks noChangeArrowheads="1"/>
            </p:cNvSpPr>
            <p:nvPr/>
          </p:nvSpPr>
          <p:spPr bwMode="auto">
            <a:xfrm>
              <a:off x="-976" y="3423"/>
              <a:ext cx="2144" cy="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000" b="0" i="0" u="none" strike="noStrike" cap="none" normalizeH="0" baseline="0" dirty="0">
                  <a:ln>
                    <a:noFill/>
                  </a:ln>
                  <a:solidFill>
                    <a:srgbClr val="000000"/>
                  </a:solidFill>
                  <a:effectLst/>
                  <a:latin typeface="Meiryo UI" panose="020B0604030504040204" pitchFamily="50" charset="-128"/>
                  <a:ea typeface="Meiryo UI" panose="020B0604030504040204" pitchFamily="50" charset="-128"/>
                </a:rPr>
                <a:t>ヤマト運輸㈱</a:t>
              </a:r>
              <a:r>
                <a:rPr lang="ja-JP" altLang="en-US" sz="1000" dirty="0">
                  <a:solidFill>
                    <a:srgbClr val="000000"/>
                  </a:solidFill>
                  <a:latin typeface="Meiryo UI" panose="020B0604030504040204" pitchFamily="50" charset="-128"/>
                  <a:ea typeface="Meiryo UI" panose="020B0604030504040204" pitchFamily="50" charset="-128"/>
                </a:rPr>
                <a:t> </a:t>
              </a:r>
              <a:r>
                <a:rPr kumimoji="0" lang="ja-JP" altLang="ja-JP" sz="1000" b="0" i="0" u="none" strike="noStrike" cap="none" normalizeH="0" baseline="0" dirty="0">
                  <a:ln>
                    <a:noFill/>
                  </a:ln>
                  <a:solidFill>
                    <a:srgbClr val="000000"/>
                  </a:solidFill>
                  <a:effectLst/>
                  <a:latin typeface="Meiryo UI" panose="020B0604030504040204" pitchFamily="50" charset="-128"/>
                  <a:ea typeface="Meiryo UI" panose="020B0604030504040204" pitchFamily="50" charset="-128"/>
                </a:rPr>
                <a:t>福岡法人営業支店</a:t>
              </a:r>
              <a:endParaRPr kumimoji="0" lang="ja-JP" altLang="ja-JP" sz="1800" b="0" i="0" u="none" strike="noStrike" cap="none" normalizeH="0" baseline="0" dirty="0">
                <a:ln>
                  <a:noFill/>
                </a:ln>
                <a:solidFill>
                  <a:schemeClr val="tx1"/>
                </a:solidFill>
                <a:effectLst/>
                <a:latin typeface="Arial" panose="020B0604020202020204" pitchFamily="34" charset="0"/>
              </a:endParaRPr>
            </a:p>
          </p:txBody>
        </p:sp>
        <p:sp>
          <p:nvSpPr>
            <p:cNvPr id="28" name="Rectangle 72"/>
            <p:cNvSpPr>
              <a:spLocks noChangeArrowheads="1"/>
            </p:cNvSpPr>
            <p:nvPr/>
          </p:nvSpPr>
          <p:spPr bwMode="auto">
            <a:xfrm>
              <a:off x="-865" y="3718"/>
              <a:ext cx="2511" cy="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ja-JP" altLang="ja-JP" sz="1000" b="0" i="0" u="none" strike="noStrike" cap="none" normalizeH="0" baseline="0" dirty="0">
                  <a:ln>
                    <a:noFill/>
                  </a:ln>
                  <a:solidFill>
                    <a:srgbClr val="000000"/>
                  </a:solidFill>
                  <a:effectLst/>
                  <a:latin typeface="Meiryo UI" panose="020B0604030504040204" pitchFamily="50" charset="-128"/>
                  <a:ea typeface="Meiryo UI" panose="020B0604030504040204" pitchFamily="50" charset="-128"/>
                </a:rPr>
                <a:t>イベント・催事</a:t>
              </a:r>
              <a:r>
                <a:rPr kumimoji="0" lang="ja-JP" altLang="en-US" sz="1000" b="0" i="0" u="none" strike="noStrike" cap="none" normalizeH="0" baseline="0" dirty="0">
                  <a:ln>
                    <a:noFill/>
                  </a:ln>
                  <a:solidFill>
                    <a:srgbClr val="000000"/>
                  </a:solidFill>
                  <a:effectLst/>
                  <a:latin typeface="Meiryo UI" panose="020B0604030504040204" pitchFamily="50" charset="-128"/>
                  <a:ea typeface="Meiryo UI" panose="020B0604030504040204" pitchFamily="50" charset="-128"/>
                </a:rPr>
                <a:t>専用：</a:t>
              </a:r>
              <a:r>
                <a:rPr kumimoji="0" lang="en-US" altLang="ja-JP" sz="1000" b="0" i="0" u="none" strike="noStrike" cap="none" normalizeH="0" baseline="0" dirty="0">
                  <a:ln>
                    <a:noFill/>
                  </a:ln>
                  <a:solidFill>
                    <a:srgbClr val="000000"/>
                  </a:solidFill>
                  <a:effectLst/>
                  <a:latin typeface="Meiryo UI" panose="020B0604030504040204" pitchFamily="50" charset="-128"/>
                  <a:ea typeface="Meiryo UI" panose="020B0604030504040204" pitchFamily="50" charset="-128"/>
                </a:rPr>
                <a:t>070-8849-5289</a:t>
              </a:r>
              <a:endParaRPr kumimoji="0" lang="ja-JP" altLang="ja-JP" sz="1800" b="0" i="0" u="none" strike="noStrike" cap="none" normalizeH="0" baseline="0" dirty="0">
                <a:ln>
                  <a:noFill/>
                </a:ln>
                <a:solidFill>
                  <a:schemeClr val="tx1"/>
                </a:solidFill>
                <a:effectLst/>
                <a:latin typeface="Arial" panose="020B0604020202020204" pitchFamily="34" charset="0"/>
              </a:endParaRPr>
            </a:p>
          </p:txBody>
        </p:sp>
      </p:grpSp>
      <p:sp>
        <p:nvSpPr>
          <p:cNvPr id="12" name="テキスト ボックス 11"/>
          <p:cNvSpPr txBox="1"/>
          <p:nvPr/>
        </p:nvSpPr>
        <p:spPr>
          <a:xfrm>
            <a:off x="1720840" y="472765"/>
            <a:ext cx="3416320" cy="369332"/>
          </a:xfrm>
          <a:prstGeom prst="rect">
            <a:avLst/>
          </a:prstGeom>
          <a:noFill/>
        </p:spPr>
        <p:txBody>
          <a:bodyPr wrap="none" rtlCol="0">
            <a:spAutoFit/>
          </a:bodyPr>
          <a:lstStyle/>
          <a:p>
            <a:pPr algn="ctr"/>
            <a:r>
              <a:rPr kumimoji="1" lang="ja-JP" altLang="en-US" b="1" dirty="0"/>
              <a:t>イベント運営者様・出展者様へ</a:t>
            </a:r>
          </a:p>
        </p:txBody>
      </p:sp>
      <p:sp>
        <p:nvSpPr>
          <p:cNvPr id="13" name="正方形/長方形 12"/>
          <p:cNvSpPr/>
          <p:nvPr/>
        </p:nvSpPr>
        <p:spPr>
          <a:xfrm>
            <a:off x="407804" y="853386"/>
            <a:ext cx="6042110" cy="338554"/>
          </a:xfrm>
          <a:prstGeom prst="rect">
            <a:avLst/>
          </a:prstGeom>
        </p:spPr>
        <p:txBody>
          <a:bodyPr wrap="square">
            <a:spAutoFit/>
          </a:bodyPr>
          <a:lstStyle/>
          <a:p>
            <a:r>
              <a:rPr lang="ja-JP" altLang="ja-JP" sz="800" kern="0" dirty="0">
                <a:solidFill>
                  <a:srgbClr val="000000"/>
                </a:solidFill>
                <a:ea typeface="游ゴシック Light" panose="020B0300000000000000" pitchFamily="50" charset="-128"/>
                <a:cs typeface="ＭＳ Ｐゴシック" panose="020B0600070205080204" pitchFamily="50" charset="-128"/>
              </a:rPr>
              <a:t>会場への搬入・搬出に</a:t>
            </a:r>
            <a:r>
              <a:rPr lang="ja-JP" altLang="en-US" sz="800" kern="0" dirty="0">
                <a:solidFill>
                  <a:srgbClr val="000000"/>
                </a:solidFill>
                <a:ea typeface="游ゴシック Light" panose="020B0300000000000000" pitchFamily="50" charset="-128"/>
                <a:cs typeface="ＭＳ Ｐゴシック" panose="020B0600070205080204" pitchFamily="50" charset="-128"/>
              </a:rPr>
              <a:t>、ヤマト運輸</a:t>
            </a:r>
            <a:r>
              <a:rPr lang="ja-JP" altLang="ja-JP" sz="800" kern="0" dirty="0">
                <a:solidFill>
                  <a:srgbClr val="000000"/>
                </a:solidFill>
                <a:ea typeface="游ゴシック Light" panose="020B0300000000000000" pitchFamily="50" charset="-128"/>
                <a:cs typeface="ＭＳ Ｐゴシック" panose="020B0600070205080204" pitchFamily="50" charset="-128"/>
              </a:rPr>
              <a:t>をご利用になる際のお願い</a:t>
            </a:r>
            <a:r>
              <a:rPr lang="ja-JP" altLang="en-US" sz="800" kern="0" dirty="0">
                <a:solidFill>
                  <a:srgbClr val="000000"/>
                </a:solidFill>
                <a:ea typeface="游ゴシック Light" panose="020B0300000000000000" pitchFamily="50" charset="-128"/>
                <a:cs typeface="ＭＳ Ｐゴシック" panose="020B0600070205080204" pitchFamily="50" charset="-128"/>
              </a:rPr>
              <a:t>・</a:t>
            </a:r>
            <a:r>
              <a:rPr lang="ja-JP" altLang="ja-JP" sz="800" kern="0" dirty="0">
                <a:solidFill>
                  <a:srgbClr val="000000"/>
                </a:solidFill>
                <a:ea typeface="游ゴシック Light" panose="020B0300000000000000" pitchFamily="50" charset="-128"/>
                <a:cs typeface="ＭＳ Ｐゴシック" panose="020B0600070205080204" pitchFamily="50" charset="-128"/>
              </a:rPr>
              <a:t>注意点を以下にまとめておりますのでご確認</a:t>
            </a:r>
            <a:r>
              <a:rPr lang="ja-JP" altLang="en-US" sz="800" kern="0" dirty="0">
                <a:solidFill>
                  <a:srgbClr val="000000"/>
                </a:solidFill>
                <a:ea typeface="游ゴシック Light" panose="020B0300000000000000" pitchFamily="50" charset="-128"/>
                <a:cs typeface="ＭＳ Ｐゴシック" panose="020B0600070205080204" pitchFamily="50" charset="-128"/>
              </a:rPr>
              <a:t>いただき、各出展者様への周知もお願いいたします。また、</a:t>
            </a:r>
            <a:r>
              <a:rPr lang="ja-JP" altLang="ja-JP" sz="800" kern="0" dirty="0">
                <a:solidFill>
                  <a:srgbClr val="000000"/>
                </a:solidFill>
                <a:ea typeface="游ゴシック Light" panose="020B0300000000000000" pitchFamily="50" charset="-128"/>
                <a:cs typeface="ＭＳ Ｐゴシック" panose="020B0600070205080204" pitchFamily="50" charset="-128"/>
              </a:rPr>
              <a:t>ご不明点、ご要望等ございましたらご連絡ください</a:t>
            </a:r>
            <a:r>
              <a:rPr lang="ja-JP" altLang="en-US" sz="800" kern="0" dirty="0">
                <a:solidFill>
                  <a:srgbClr val="000000"/>
                </a:solidFill>
                <a:ea typeface="游ゴシック Light" panose="020B0300000000000000" pitchFamily="50" charset="-128"/>
                <a:cs typeface="ＭＳ Ｐゴシック" panose="020B0600070205080204" pitchFamily="50" charset="-128"/>
              </a:rPr>
              <a:t>。</a:t>
            </a:r>
            <a:endParaRPr lang="ja-JP" altLang="en-US" sz="800" dirty="0"/>
          </a:p>
        </p:txBody>
      </p:sp>
      <p:sp>
        <p:nvSpPr>
          <p:cNvPr id="14" name="テキスト ボックス 13"/>
          <p:cNvSpPr txBox="1"/>
          <p:nvPr/>
        </p:nvSpPr>
        <p:spPr>
          <a:xfrm>
            <a:off x="0" y="1155771"/>
            <a:ext cx="6858000" cy="2369880"/>
          </a:xfrm>
          <a:prstGeom prst="rect">
            <a:avLst/>
          </a:prstGeom>
          <a:noFill/>
        </p:spPr>
        <p:txBody>
          <a:bodyPr wrap="square" rtlCol="0">
            <a:spAutoFit/>
          </a:bodyPr>
          <a:lstStyle/>
          <a:p>
            <a:r>
              <a:rPr kumimoji="1" lang="ja-JP" altLang="en-US" sz="1200" b="1" dirty="0"/>
              <a:t>  　    </a:t>
            </a:r>
            <a:r>
              <a:rPr kumimoji="1" lang="en-US" altLang="ja-JP" sz="800" b="1" dirty="0"/>
              <a:t>【</a:t>
            </a:r>
            <a:r>
              <a:rPr kumimoji="1" lang="ja-JP" altLang="en-US" sz="800" b="1" dirty="0"/>
              <a:t>会場へのお荷物発送時</a:t>
            </a:r>
            <a:r>
              <a:rPr kumimoji="1" lang="en-US" altLang="ja-JP" sz="800" b="1" dirty="0"/>
              <a:t>】</a:t>
            </a:r>
            <a:r>
              <a:rPr kumimoji="1" lang="ja-JP" altLang="en-US" sz="800" dirty="0"/>
              <a:t>■</a:t>
            </a:r>
            <a:r>
              <a:rPr kumimoji="1" lang="ja-JP" altLang="en-US" sz="800" b="1" u="sng" dirty="0">
                <a:solidFill>
                  <a:srgbClr val="FF0000"/>
                </a:solidFill>
              </a:rPr>
              <a:t>宅急便発払い</a:t>
            </a:r>
            <a:r>
              <a:rPr kumimoji="1" lang="ja-JP" altLang="en-US" sz="800" u="sng" dirty="0">
                <a:solidFill>
                  <a:srgbClr val="FF0000"/>
                </a:solidFill>
              </a:rPr>
              <a:t>での発送をお願い致します。展示会場の搬入につき、指定時間のお約束はできません。</a:t>
            </a:r>
            <a:endParaRPr kumimoji="1" lang="en-US" altLang="ja-JP" sz="800" u="sng" dirty="0">
              <a:solidFill>
                <a:srgbClr val="FF0000"/>
              </a:solidFill>
            </a:endParaRPr>
          </a:p>
          <a:p>
            <a:pPr lvl="1"/>
            <a:r>
              <a:rPr kumimoji="1" lang="ja-JP" altLang="en-US" sz="800" dirty="0"/>
              <a:t>　</a:t>
            </a:r>
            <a:r>
              <a:rPr kumimoji="1" lang="en-US" altLang="ja-JP" sz="800" dirty="0"/>
              <a:t>※</a:t>
            </a:r>
            <a:r>
              <a:rPr kumimoji="1" lang="ja-JP" altLang="en-US" sz="800" dirty="0"/>
              <a:t>荷物の梱包は厳重かつ丁寧にお願いします。輸送時の揺れ等で破損しないよう緩衝材等を使用し、箱の中に隙間ができないようお願　　　</a:t>
            </a:r>
            <a:endParaRPr kumimoji="1" lang="en-US" altLang="ja-JP" sz="800" dirty="0"/>
          </a:p>
          <a:p>
            <a:pPr lvl="1"/>
            <a:r>
              <a:rPr kumimoji="1" lang="ja-JP" altLang="en-US" sz="800" dirty="0"/>
              <a:t>　　いします。</a:t>
            </a:r>
            <a:r>
              <a:rPr kumimoji="1" lang="ja-JP" altLang="en-US" sz="800" b="1" i="1" u="sng" dirty="0">
                <a:solidFill>
                  <a:srgbClr val="FF0000"/>
                </a:solidFill>
              </a:rPr>
              <a:t>内容物が破損していた場合、外装に異常がないものでも梱包不十分となり、保証対象外となります</a:t>
            </a:r>
            <a:r>
              <a:rPr kumimoji="1" lang="ja-JP" altLang="en-US" sz="800" dirty="0"/>
              <a:t>。</a:t>
            </a:r>
            <a:endParaRPr kumimoji="1" lang="en-US" altLang="ja-JP" sz="800" dirty="0"/>
          </a:p>
          <a:p>
            <a:pPr lvl="1"/>
            <a:r>
              <a:rPr kumimoji="1" lang="ja-JP" altLang="en-US" sz="800" dirty="0"/>
              <a:t>　</a:t>
            </a:r>
            <a:r>
              <a:rPr kumimoji="1" lang="en-US" altLang="ja-JP" sz="800" dirty="0"/>
              <a:t>※</a:t>
            </a:r>
            <a:r>
              <a:rPr kumimoji="1" lang="ja-JP" altLang="en-US" sz="800" dirty="0"/>
              <a:t>上限のサイズは、縦・横・高さの合計が</a:t>
            </a:r>
            <a:r>
              <a:rPr kumimoji="1" lang="en-US" altLang="ja-JP" sz="800" dirty="0"/>
              <a:t>200</a:t>
            </a:r>
            <a:r>
              <a:rPr kumimoji="1" lang="ja-JP" altLang="en-US" sz="800" dirty="0"/>
              <a:t>㎝以内かつ、重さが</a:t>
            </a:r>
            <a:r>
              <a:rPr kumimoji="1" lang="en-US" altLang="ja-JP" sz="800" dirty="0"/>
              <a:t>30</a:t>
            </a:r>
            <a:r>
              <a:rPr kumimoji="1" lang="ja-JP" altLang="en-US" sz="800" dirty="0"/>
              <a:t>㎏以内です。</a:t>
            </a:r>
            <a:r>
              <a:rPr kumimoji="1" lang="en-US" altLang="ja-JP" sz="800" dirty="0"/>
              <a:t>【※</a:t>
            </a:r>
            <a:r>
              <a:rPr kumimoji="1" lang="ja-JP" altLang="en-US" sz="800" dirty="0"/>
              <a:t>一辺の長さは</a:t>
            </a:r>
            <a:r>
              <a:rPr kumimoji="1" lang="en-US" altLang="ja-JP" sz="800" dirty="0"/>
              <a:t>170</a:t>
            </a:r>
            <a:r>
              <a:rPr kumimoji="1" lang="ja-JP" altLang="en-US" sz="800" dirty="0"/>
              <a:t>㎝まで。上下逆さまにできない</a:t>
            </a:r>
            <a:endParaRPr kumimoji="1" lang="en-US" altLang="ja-JP" sz="800" dirty="0"/>
          </a:p>
          <a:p>
            <a:pPr lvl="1"/>
            <a:r>
              <a:rPr kumimoji="1" lang="ja-JP" altLang="en-US" sz="800" dirty="0"/>
              <a:t>　　などの輸送状態に定めがあるお荷物は一辺の長さが</a:t>
            </a:r>
            <a:r>
              <a:rPr kumimoji="1" lang="en-US" altLang="ja-JP" sz="800" dirty="0"/>
              <a:t>100</a:t>
            </a:r>
            <a:r>
              <a:rPr kumimoji="1" lang="ja-JP" altLang="en-US" sz="800" dirty="0"/>
              <a:t>㎝までとなります。</a:t>
            </a:r>
            <a:r>
              <a:rPr kumimoji="1" lang="en-US" altLang="ja-JP" sz="800" dirty="0"/>
              <a:t>】</a:t>
            </a:r>
          </a:p>
          <a:p>
            <a:pPr lvl="1"/>
            <a:r>
              <a:rPr kumimoji="1" lang="ja-JP" altLang="en-US" sz="800" dirty="0"/>
              <a:t>　</a:t>
            </a:r>
            <a:r>
              <a:rPr kumimoji="1" lang="en-US" altLang="ja-JP" sz="800" u="sng" dirty="0"/>
              <a:t>※</a:t>
            </a:r>
            <a:r>
              <a:rPr kumimoji="1" lang="ja-JP" altLang="en-US" sz="800" u="sng" dirty="0"/>
              <a:t>やむを得ない事情により、</a:t>
            </a:r>
            <a:r>
              <a:rPr kumimoji="1" lang="ja-JP" altLang="en-US" sz="800" b="1" u="sng" dirty="0">
                <a:solidFill>
                  <a:srgbClr val="FF0000"/>
                </a:solidFill>
              </a:rPr>
              <a:t>着払い</a:t>
            </a:r>
            <a:r>
              <a:rPr kumimoji="1" lang="ja-JP" altLang="en-US" sz="800" u="sng" dirty="0">
                <a:solidFill>
                  <a:srgbClr val="FF0000"/>
                </a:solidFill>
              </a:rPr>
              <a:t>や</a:t>
            </a:r>
            <a:r>
              <a:rPr kumimoji="1" lang="ja-JP" altLang="en-US" sz="800" b="1" u="sng" dirty="0">
                <a:solidFill>
                  <a:srgbClr val="FF0000"/>
                </a:solidFill>
              </a:rPr>
              <a:t>代引き</a:t>
            </a:r>
            <a:r>
              <a:rPr kumimoji="1" lang="ja-JP" altLang="en-US" sz="800" u="sng" dirty="0">
                <a:solidFill>
                  <a:srgbClr val="FF0000"/>
                </a:solidFill>
              </a:rPr>
              <a:t>での配達となる場合は、事前にご連絡をお願いいたします。</a:t>
            </a:r>
            <a:endParaRPr kumimoji="1" lang="en-US" altLang="ja-JP" sz="800" u="sng" dirty="0">
              <a:solidFill>
                <a:srgbClr val="FF0000"/>
              </a:solidFill>
            </a:endParaRPr>
          </a:p>
          <a:p>
            <a:pPr lvl="1"/>
            <a:endParaRPr kumimoji="1" lang="en-US" altLang="ja-JP" sz="800" u="sng" dirty="0"/>
          </a:p>
          <a:p>
            <a:pPr lvl="1"/>
            <a:r>
              <a:rPr kumimoji="1" lang="ja-JP" altLang="en-US" sz="800" dirty="0">
                <a:solidFill>
                  <a:srgbClr val="FF0000"/>
                </a:solidFill>
              </a:rPr>
              <a:t>　</a:t>
            </a:r>
            <a:r>
              <a:rPr kumimoji="1" lang="en-US" altLang="ja-JP" sz="800" u="sng" dirty="0">
                <a:solidFill>
                  <a:srgbClr val="FF0000"/>
                </a:solidFill>
              </a:rPr>
              <a:t>※</a:t>
            </a:r>
            <a:r>
              <a:rPr kumimoji="1" lang="ja-JP" altLang="en-US" sz="800" u="sng" dirty="0">
                <a:solidFill>
                  <a:srgbClr val="FF0000"/>
                </a:solidFill>
              </a:rPr>
              <a:t>お荷物は必ず</a:t>
            </a:r>
            <a:r>
              <a:rPr kumimoji="1" lang="ja-JP" altLang="en-US" sz="800" b="1" u="sng" dirty="0">
                <a:solidFill>
                  <a:srgbClr val="00B050"/>
                </a:solidFill>
              </a:rPr>
              <a:t>搬入日の２日前までに福岡に到着するように、</a:t>
            </a:r>
            <a:r>
              <a:rPr kumimoji="1" lang="ja-JP" altLang="en-US" sz="800" u="sng" dirty="0">
                <a:solidFill>
                  <a:srgbClr val="FF0000"/>
                </a:solidFill>
              </a:rPr>
              <a:t>ご発送のお手続きをお願いいたします。</a:t>
            </a:r>
            <a:endParaRPr kumimoji="1" lang="en-US" altLang="ja-JP" sz="800" u="sng" dirty="0">
              <a:solidFill>
                <a:srgbClr val="FF0000"/>
              </a:solidFill>
            </a:endParaRPr>
          </a:p>
          <a:p>
            <a:pPr lvl="1"/>
            <a:endParaRPr kumimoji="1" lang="en-US" altLang="ja-JP" sz="800" u="sng" dirty="0">
              <a:solidFill>
                <a:srgbClr val="FF0000"/>
              </a:solidFill>
            </a:endParaRPr>
          </a:p>
          <a:p>
            <a:pPr lvl="1"/>
            <a:r>
              <a:rPr kumimoji="1" lang="ja-JP" altLang="en-US" sz="800" dirty="0"/>
              <a:t>■伝票起票について</a:t>
            </a:r>
            <a:endParaRPr kumimoji="1" lang="en-US" altLang="ja-JP" sz="800" dirty="0"/>
          </a:p>
          <a:p>
            <a:pPr lvl="1"/>
            <a:r>
              <a:rPr kumimoji="1" lang="ja-JP" altLang="en-US" sz="800" dirty="0"/>
              <a:t>　 以下の記入例に従い、起票してください。印字伝票も同様の内容でご対応願います。</a:t>
            </a:r>
            <a:r>
              <a:rPr kumimoji="1" lang="en-US" altLang="ja-JP" sz="800" b="1" dirty="0"/>
              <a:t>(</a:t>
            </a:r>
            <a:r>
              <a:rPr kumimoji="1" lang="ja-JP" altLang="en-US" sz="800" b="1" dirty="0"/>
              <a:t>下記お届け先はイベント・催事時のみ有効です</a:t>
            </a:r>
            <a:r>
              <a:rPr kumimoji="1" lang="en-US" altLang="ja-JP" sz="800" b="1" dirty="0"/>
              <a:t>)</a:t>
            </a:r>
          </a:p>
          <a:p>
            <a:pPr lvl="1"/>
            <a:endParaRPr kumimoji="1" lang="en-US" altLang="ja-JP" sz="800" dirty="0"/>
          </a:p>
          <a:p>
            <a:pPr lvl="1"/>
            <a:r>
              <a:rPr kumimoji="1" lang="ja-JP" altLang="en-US" sz="800" dirty="0"/>
              <a:t>　</a:t>
            </a:r>
            <a:r>
              <a:rPr kumimoji="1" lang="en-US" altLang="ja-JP" sz="800" u="sng" dirty="0">
                <a:solidFill>
                  <a:srgbClr val="FF0000"/>
                </a:solidFill>
              </a:rPr>
              <a:t>※</a:t>
            </a:r>
            <a:r>
              <a:rPr kumimoji="1" lang="ja-JP" altLang="en-US" sz="800" b="1" u="sng" dirty="0">
                <a:solidFill>
                  <a:srgbClr val="FF0000"/>
                </a:solidFill>
              </a:rPr>
              <a:t>品名（ワレモノ・なまもの）</a:t>
            </a:r>
            <a:r>
              <a:rPr kumimoji="1" lang="ja-JP" altLang="en-US" sz="800" u="sng" dirty="0"/>
              <a:t>の項目は</a:t>
            </a:r>
            <a:r>
              <a:rPr kumimoji="1" lang="ja-JP" altLang="en-US" sz="800" b="1" u="sng" dirty="0">
                <a:solidFill>
                  <a:srgbClr val="FF0000"/>
                </a:solidFill>
              </a:rPr>
              <a:t>お荷物の中身を必ず具体的にご記入ください。</a:t>
            </a:r>
            <a:endParaRPr kumimoji="1" lang="en-US" altLang="ja-JP" sz="800" b="1" u="sng" dirty="0">
              <a:solidFill>
                <a:srgbClr val="FF0000"/>
              </a:solidFill>
            </a:endParaRPr>
          </a:p>
          <a:p>
            <a:pPr lvl="1"/>
            <a:endParaRPr kumimoji="1" lang="en-US" altLang="ja-JP" sz="800" b="1" u="sng" dirty="0">
              <a:solidFill>
                <a:srgbClr val="FF0000"/>
              </a:solidFill>
            </a:endParaRPr>
          </a:p>
          <a:p>
            <a:pPr lvl="1"/>
            <a:r>
              <a:rPr kumimoji="1" lang="en-US" altLang="ja-JP" sz="750" b="1" u="sng" dirty="0">
                <a:solidFill>
                  <a:srgbClr val="00B050"/>
                </a:solidFill>
              </a:rPr>
              <a:t>※</a:t>
            </a:r>
            <a:r>
              <a:rPr kumimoji="1" lang="ja-JP" altLang="en-US" sz="750" b="1" u="sng" dirty="0">
                <a:solidFill>
                  <a:srgbClr val="00B050"/>
                </a:solidFill>
              </a:rPr>
              <a:t>パソコンを利用されて、シールタイプ伝票</a:t>
            </a:r>
            <a:r>
              <a:rPr kumimoji="1" lang="en-US" altLang="ja-JP" sz="750" b="1" u="sng" dirty="0">
                <a:solidFill>
                  <a:srgbClr val="00B050"/>
                </a:solidFill>
              </a:rPr>
              <a:t>(B2</a:t>
            </a:r>
            <a:r>
              <a:rPr kumimoji="1" lang="ja-JP" altLang="en-US" sz="750" b="1" u="sng" dirty="0">
                <a:solidFill>
                  <a:srgbClr val="00B050"/>
                </a:solidFill>
              </a:rPr>
              <a:t>伝票等</a:t>
            </a:r>
            <a:r>
              <a:rPr kumimoji="1" lang="en-US" altLang="ja-JP" sz="750" b="1" u="sng" dirty="0">
                <a:solidFill>
                  <a:srgbClr val="00B050"/>
                </a:solidFill>
              </a:rPr>
              <a:t>)</a:t>
            </a:r>
            <a:r>
              <a:rPr kumimoji="1" lang="ja-JP" altLang="en-US" sz="750" b="1" u="sng" dirty="0">
                <a:solidFill>
                  <a:srgbClr val="00B050"/>
                </a:solidFill>
              </a:rPr>
              <a:t>で作成されるお客様へ。お届け先は営業所止めの項目から</a:t>
            </a:r>
            <a:r>
              <a:rPr kumimoji="1" lang="en-US" altLang="ja-JP" sz="750" b="1" u="sng" dirty="0">
                <a:solidFill>
                  <a:srgbClr val="FF0000"/>
                </a:solidFill>
              </a:rPr>
              <a:t>【090-600</a:t>
            </a:r>
            <a:r>
              <a:rPr kumimoji="1" lang="ja-JP" altLang="en-US" sz="750" b="1" u="sng" dirty="0">
                <a:solidFill>
                  <a:srgbClr val="FF0000"/>
                </a:solidFill>
              </a:rPr>
              <a:t>福岡法人営業支店</a:t>
            </a:r>
            <a:r>
              <a:rPr kumimoji="1" lang="en-US" altLang="ja-JP" sz="750" b="1" u="sng" dirty="0">
                <a:solidFill>
                  <a:srgbClr val="FF0000"/>
                </a:solidFill>
              </a:rPr>
              <a:t>】</a:t>
            </a:r>
            <a:r>
              <a:rPr kumimoji="1" lang="ja-JP" altLang="en-US" sz="750" b="1" u="sng" dirty="0">
                <a:solidFill>
                  <a:srgbClr val="00B050"/>
                </a:solidFill>
              </a:rPr>
              <a:t>を選択してください。</a:t>
            </a:r>
          </a:p>
          <a:p>
            <a:pPr lvl="1"/>
            <a:endParaRPr kumimoji="1" lang="ja-JP" altLang="en-US" sz="800" b="1" u="sng" dirty="0">
              <a:solidFill>
                <a:srgbClr val="FF0000"/>
              </a:solidFill>
            </a:endParaRPr>
          </a:p>
          <a:p>
            <a:pPr lvl="1"/>
            <a:endParaRPr kumimoji="1" lang="en-US" altLang="ja-JP" sz="900" dirty="0"/>
          </a:p>
        </p:txBody>
      </p:sp>
      <p:sp>
        <p:nvSpPr>
          <p:cNvPr id="16" name="テキスト ボックス 15"/>
          <p:cNvSpPr txBox="1"/>
          <p:nvPr/>
        </p:nvSpPr>
        <p:spPr>
          <a:xfrm>
            <a:off x="377767" y="5571361"/>
            <a:ext cx="6126578" cy="584775"/>
          </a:xfrm>
          <a:prstGeom prst="rect">
            <a:avLst/>
          </a:prstGeom>
          <a:noFill/>
        </p:spPr>
        <p:txBody>
          <a:bodyPr wrap="square" rtlCol="0">
            <a:spAutoFit/>
          </a:bodyPr>
          <a:lstStyle/>
          <a:p>
            <a:r>
              <a:rPr kumimoji="1" lang="en-US" altLang="ja-JP" sz="800" b="1" dirty="0"/>
              <a:t>【</a:t>
            </a:r>
            <a:r>
              <a:rPr kumimoji="1" lang="ja-JP" altLang="en-US" sz="800" b="1" dirty="0"/>
              <a:t>会場への搬入・配達時</a:t>
            </a:r>
            <a:r>
              <a:rPr kumimoji="1" lang="en-US" altLang="ja-JP" sz="800" b="1" dirty="0"/>
              <a:t>】</a:t>
            </a:r>
          </a:p>
          <a:p>
            <a:r>
              <a:rPr kumimoji="1" lang="ja-JP" altLang="en-US" sz="800" dirty="0"/>
              <a:t>  ■出展ブースにお受取人様がご不在の場合は、置き配（クール除く）とさせていただきます。あらかじめご了承ください。</a:t>
            </a:r>
            <a:endParaRPr kumimoji="1" lang="en-US" altLang="ja-JP" sz="800" dirty="0"/>
          </a:p>
          <a:p>
            <a:r>
              <a:rPr kumimoji="1" lang="ja-JP" altLang="en-US" sz="800" dirty="0"/>
              <a:t>（国際会議場は除く）</a:t>
            </a:r>
            <a:endParaRPr kumimoji="1" lang="en-US" altLang="ja-JP" sz="800" dirty="0"/>
          </a:p>
          <a:p>
            <a:r>
              <a:rPr kumimoji="1" lang="ja-JP" altLang="en-US" sz="800" dirty="0"/>
              <a:t>　　</a:t>
            </a:r>
            <a:r>
              <a:rPr kumimoji="1" lang="en-US" altLang="ja-JP" sz="800" dirty="0"/>
              <a:t>※</a:t>
            </a:r>
            <a:r>
              <a:rPr kumimoji="1" lang="ja-JP" altLang="en-US" sz="800" dirty="0"/>
              <a:t>万が一、間違ったお荷物がございましたら、</a:t>
            </a:r>
            <a:r>
              <a:rPr kumimoji="1" lang="ja-JP" altLang="en-US" sz="800" b="1" dirty="0"/>
              <a:t>イベント・催事専用番号</a:t>
            </a:r>
            <a:r>
              <a:rPr kumimoji="1" lang="ja-JP" altLang="en-US" sz="800" dirty="0"/>
              <a:t>までお知らせください。</a:t>
            </a:r>
            <a:endParaRPr kumimoji="1" lang="en-US" altLang="ja-JP" sz="800" dirty="0"/>
          </a:p>
        </p:txBody>
      </p:sp>
      <p:grpSp>
        <p:nvGrpSpPr>
          <p:cNvPr id="37" name="グループ化 36"/>
          <p:cNvGrpSpPr/>
          <p:nvPr/>
        </p:nvGrpSpPr>
        <p:grpSpPr>
          <a:xfrm>
            <a:off x="938253" y="3256606"/>
            <a:ext cx="4981494" cy="2250984"/>
            <a:chOff x="795603" y="2561728"/>
            <a:chExt cx="4981494" cy="2250984"/>
          </a:xfrm>
        </p:grpSpPr>
        <p:pic>
          <p:nvPicPr>
            <p:cNvPr id="7" name="図 6"/>
            <p:cNvPicPr>
              <a:picLocks noChangeAspect="1"/>
            </p:cNvPicPr>
            <p:nvPr/>
          </p:nvPicPr>
          <p:blipFill>
            <a:blip r:embed="rId2"/>
            <a:stretch>
              <a:fillRect/>
            </a:stretch>
          </p:blipFill>
          <p:spPr>
            <a:xfrm>
              <a:off x="795603" y="2561728"/>
              <a:ext cx="4981494" cy="2250984"/>
            </a:xfrm>
            <a:prstGeom prst="rect">
              <a:avLst/>
            </a:prstGeom>
          </p:spPr>
        </p:pic>
        <p:sp>
          <p:nvSpPr>
            <p:cNvPr id="2" name="テキスト ボックス 1"/>
            <p:cNvSpPr txBox="1"/>
            <p:nvPr/>
          </p:nvSpPr>
          <p:spPr>
            <a:xfrm>
              <a:off x="1417387" y="2604701"/>
              <a:ext cx="184731" cy="584775"/>
            </a:xfrm>
            <a:prstGeom prst="rect">
              <a:avLst/>
            </a:prstGeom>
            <a:noFill/>
          </p:spPr>
          <p:txBody>
            <a:bodyPr wrap="none" rtlCol="0">
              <a:spAutoFit/>
            </a:bodyPr>
            <a:lstStyle/>
            <a:p>
              <a:endParaRPr kumimoji="1" lang="en-US" altLang="ja-JP" sz="1600" dirty="0"/>
            </a:p>
            <a:p>
              <a:endParaRPr kumimoji="1" lang="en-US" altLang="ja-JP" sz="1600" dirty="0"/>
            </a:p>
          </p:txBody>
        </p:sp>
        <p:sp>
          <p:nvSpPr>
            <p:cNvPr id="3" name="テキスト ボックス 2"/>
            <p:cNvSpPr txBox="1"/>
            <p:nvPr/>
          </p:nvSpPr>
          <p:spPr>
            <a:xfrm>
              <a:off x="3272950" y="2588695"/>
              <a:ext cx="1220206" cy="276999"/>
            </a:xfrm>
            <a:prstGeom prst="rect">
              <a:avLst/>
            </a:prstGeom>
            <a:noFill/>
          </p:spPr>
          <p:txBody>
            <a:bodyPr wrap="none" rtlCol="0">
              <a:spAutoFit/>
            </a:bodyPr>
            <a:lstStyle/>
            <a:p>
              <a:r>
                <a:rPr kumimoji="1" lang="en-US" altLang="ja-JP" sz="1200" dirty="0"/>
                <a:t>1234-5678-9000</a:t>
              </a:r>
            </a:p>
          </p:txBody>
        </p:sp>
        <p:sp>
          <p:nvSpPr>
            <p:cNvPr id="4" name="正方形/長方形 3"/>
            <p:cNvSpPr/>
            <p:nvPr/>
          </p:nvSpPr>
          <p:spPr>
            <a:xfrm>
              <a:off x="1234666" y="3164295"/>
              <a:ext cx="1590990" cy="625003"/>
            </a:xfrm>
            <a:prstGeom prst="rect">
              <a:avLst/>
            </a:prstGeom>
            <a:ln>
              <a:solidFill>
                <a:schemeClr val="bg1"/>
              </a:solidFill>
            </a:ln>
          </p:spPr>
          <p:style>
            <a:lnRef idx="2">
              <a:schemeClr val="accent6"/>
            </a:lnRef>
            <a:fillRef idx="1">
              <a:schemeClr val="lt1"/>
            </a:fillRef>
            <a:effectRef idx="0">
              <a:schemeClr val="accent6"/>
            </a:effectRef>
            <a:fontRef idx="minor">
              <a:schemeClr val="dk1"/>
            </a:fontRef>
          </p:style>
          <p:txBody>
            <a:bodyPr rtlCol="0" anchor="ctr"/>
            <a:lstStyle/>
            <a:p>
              <a:r>
                <a:rPr kumimoji="1" lang="en-US" altLang="ja-JP" sz="700" b="1" dirty="0"/>
                <a:t>090-600 </a:t>
              </a:r>
              <a:r>
                <a:rPr kumimoji="1" lang="ja-JP" altLang="en-US" sz="700" b="1" dirty="0"/>
                <a:t>福岡法人営業支店気付</a:t>
              </a:r>
              <a:endParaRPr kumimoji="1" lang="en-US" altLang="ja-JP" sz="700" b="1" dirty="0"/>
            </a:p>
            <a:p>
              <a:endParaRPr kumimoji="1" lang="en-US" altLang="ja-JP" sz="700" b="1" dirty="0"/>
            </a:p>
            <a:p>
              <a:r>
                <a:rPr kumimoji="1" lang="ja-JP" altLang="en-US" sz="650" b="1" dirty="0"/>
                <a:t>  </a:t>
              </a:r>
              <a:r>
                <a:rPr kumimoji="1" lang="ja-JP" altLang="en-US" sz="600" b="1" dirty="0"/>
                <a:t>会場名　：例</a:t>
              </a:r>
              <a:r>
                <a:rPr kumimoji="1" lang="en-US" altLang="ja-JP" sz="600" b="1" dirty="0"/>
                <a:t>)</a:t>
              </a:r>
              <a:r>
                <a:rPr kumimoji="1" lang="ja-JP" altLang="en-US" sz="600" b="1" dirty="0"/>
                <a:t>マリンメッセ</a:t>
              </a:r>
              <a:r>
                <a:rPr kumimoji="1" lang="en-US" altLang="ja-JP" sz="600" b="1" dirty="0"/>
                <a:t>A</a:t>
              </a:r>
              <a:r>
                <a:rPr kumimoji="1" lang="ja-JP" altLang="en-US" sz="600" b="1" dirty="0"/>
                <a:t>館</a:t>
              </a:r>
              <a:endParaRPr kumimoji="1" lang="en-US" altLang="ja-JP" sz="600" b="1" dirty="0"/>
            </a:p>
            <a:p>
              <a:r>
                <a:rPr kumimoji="1" lang="ja-JP" altLang="en-US" sz="600" b="1" dirty="0"/>
                <a:t>イベント名：○○○○　小間番号：</a:t>
              </a:r>
              <a:r>
                <a:rPr kumimoji="1" lang="en-US" altLang="ja-JP" sz="600" b="1" dirty="0"/>
                <a:t>A-99</a:t>
              </a:r>
            </a:p>
            <a:p>
              <a:r>
                <a:rPr kumimoji="1" lang="ja-JP" altLang="en-US" sz="600" b="1" dirty="0"/>
                <a:t>出展者名：●●●    担当者名：△△ □□</a:t>
              </a:r>
              <a:endParaRPr kumimoji="1" lang="en-US" altLang="ja-JP" sz="600" b="1" dirty="0"/>
            </a:p>
          </p:txBody>
        </p:sp>
        <p:sp>
          <p:nvSpPr>
            <p:cNvPr id="5" name="テキスト ボックス 4"/>
            <p:cNvSpPr txBox="1"/>
            <p:nvPr/>
          </p:nvSpPr>
          <p:spPr>
            <a:xfrm>
              <a:off x="1399754" y="4251664"/>
              <a:ext cx="1210588" cy="338554"/>
            </a:xfrm>
            <a:prstGeom prst="rect">
              <a:avLst/>
            </a:prstGeom>
            <a:noFill/>
          </p:spPr>
          <p:txBody>
            <a:bodyPr wrap="none" rtlCol="0">
              <a:spAutoFit/>
            </a:bodyPr>
            <a:lstStyle/>
            <a:p>
              <a:r>
                <a:rPr kumimoji="1" lang="ja-JP" altLang="en-US" sz="1600" b="1" dirty="0"/>
                <a:t>お客様情報</a:t>
              </a:r>
              <a:endParaRPr kumimoji="1" lang="en-US" altLang="ja-JP" sz="1600" b="1" dirty="0"/>
            </a:p>
          </p:txBody>
        </p:sp>
        <p:sp>
          <p:nvSpPr>
            <p:cNvPr id="18" name="楕円 17"/>
            <p:cNvSpPr/>
            <p:nvPr/>
          </p:nvSpPr>
          <p:spPr>
            <a:xfrm>
              <a:off x="3119245" y="2892704"/>
              <a:ext cx="818798" cy="249018"/>
            </a:xfrm>
            <a:prstGeom prst="ellipse">
              <a:avLst/>
            </a:prstGeom>
            <a:noFill/>
            <a:ln w="28575">
              <a:solidFill>
                <a:srgbClr val="FF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a:p>
          </p:txBody>
        </p:sp>
        <p:sp>
          <p:nvSpPr>
            <p:cNvPr id="19" name="正方形/長方形 18"/>
            <p:cNvSpPr/>
            <p:nvPr/>
          </p:nvSpPr>
          <p:spPr>
            <a:xfrm>
              <a:off x="3686160" y="3164294"/>
              <a:ext cx="1919231" cy="808078"/>
            </a:xfrm>
            <a:prstGeom prst="rect">
              <a:avLst/>
            </a:prstGeom>
            <a:ln w="19050">
              <a:solidFill>
                <a:srgbClr val="FF0000"/>
              </a:solidFill>
            </a:ln>
          </p:spPr>
          <p:style>
            <a:lnRef idx="2">
              <a:schemeClr val="accent6"/>
            </a:lnRef>
            <a:fillRef idx="1">
              <a:schemeClr val="lt1"/>
            </a:fillRef>
            <a:effectRef idx="0">
              <a:schemeClr val="accent6"/>
            </a:effectRef>
            <a:fontRef idx="minor">
              <a:schemeClr val="dk1"/>
            </a:fontRef>
          </p:style>
          <p:txBody>
            <a:bodyPr rtlCol="0" anchor="ctr"/>
            <a:lstStyle/>
            <a:p>
              <a:r>
                <a:rPr kumimoji="1" lang="ja-JP" altLang="en-US" sz="600" b="1" dirty="0">
                  <a:solidFill>
                    <a:schemeClr val="tx1"/>
                  </a:solidFill>
                </a:rPr>
                <a:t>お届け希望日には、</a:t>
              </a:r>
              <a:r>
                <a:rPr kumimoji="1" lang="ja-JP" altLang="en-US" sz="600" b="1" i="1" u="sng" dirty="0">
                  <a:solidFill>
                    <a:srgbClr val="FF0000"/>
                  </a:solidFill>
                </a:rPr>
                <a:t>搬入日を記入</a:t>
              </a:r>
              <a:r>
                <a:rPr kumimoji="1" lang="ja-JP" altLang="en-US" sz="600" b="1" dirty="0"/>
                <a:t>してください。</a:t>
              </a:r>
              <a:endParaRPr kumimoji="1" lang="en-US" altLang="ja-JP" sz="600" b="1" dirty="0"/>
            </a:p>
            <a:p>
              <a:r>
                <a:rPr kumimoji="1" lang="ja-JP" altLang="en-US" sz="600" b="1" dirty="0">
                  <a:solidFill>
                    <a:schemeClr val="tx1"/>
                  </a:solidFill>
                </a:rPr>
                <a:t>お荷物は</a:t>
              </a:r>
              <a:r>
                <a:rPr kumimoji="1" lang="ja-JP" altLang="en-US" sz="600" b="1" u="sng" dirty="0">
                  <a:solidFill>
                    <a:srgbClr val="FF0000"/>
                  </a:solidFill>
                </a:rPr>
                <a:t>搬入日の</a:t>
              </a:r>
              <a:r>
                <a:rPr kumimoji="1" lang="en-US" altLang="ja-JP" sz="600" b="1" u="sng" dirty="0">
                  <a:solidFill>
                    <a:srgbClr val="FF0000"/>
                  </a:solidFill>
                </a:rPr>
                <a:t>2</a:t>
              </a:r>
              <a:r>
                <a:rPr kumimoji="1" lang="ja-JP" altLang="en-US" sz="600" b="1" u="sng" dirty="0">
                  <a:solidFill>
                    <a:srgbClr val="FF0000"/>
                  </a:solidFill>
                </a:rPr>
                <a:t>日前までに福岡に到着するよう発送</a:t>
              </a:r>
              <a:r>
                <a:rPr kumimoji="1" lang="ja-JP" altLang="en-US" sz="600" b="1" dirty="0"/>
                <a:t>をお願いします。</a:t>
              </a:r>
              <a:endParaRPr kumimoji="1" lang="en-US" altLang="ja-JP" sz="600" b="1" dirty="0"/>
            </a:p>
            <a:p>
              <a:r>
                <a:rPr kumimoji="1" lang="ja-JP" altLang="en-US" sz="600" b="1" dirty="0"/>
                <a:t>（</a:t>
              </a:r>
              <a:r>
                <a:rPr kumimoji="1" lang="en-US" altLang="ja-JP" sz="600" b="1" dirty="0">
                  <a:solidFill>
                    <a:srgbClr val="00B050"/>
                  </a:solidFill>
                </a:rPr>
                <a:t>00/00</a:t>
              </a:r>
              <a:r>
                <a:rPr kumimoji="1" lang="ja-JP" altLang="en-US" sz="600" b="1" dirty="0">
                  <a:solidFill>
                    <a:srgbClr val="00B050"/>
                  </a:solidFill>
                </a:rPr>
                <a:t>搬入⇒</a:t>
              </a:r>
              <a:r>
                <a:rPr kumimoji="1" lang="en-US" altLang="ja-JP" sz="600" b="1" dirty="0">
                  <a:solidFill>
                    <a:srgbClr val="00B050"/>
                  </a:solidFill>
                </a:rPr>
                <a:t>00/00</a:t>
              </a:r>
              <a:r>
                <a:rPr kumimoji="1" lang="ja-JP" altLang="en-US" sz="600" b="1" dirty="0" err="1">
                  <a:solidFill>
                    <a:srgbClr val="00B050"/>
                  </a:solidFill>
                </a:rPr>
                <a:t>までに</a:t>
              </a:r>
              <a:r>
                <a:rPr kumimoji="1" lang="ja-JP" altLang="en-US" sz="600" b="1" dirty="0">
                  <a:solidFill>
                    <a:srgbClr val="00B050"/>
                  </a:solidFill>
                </a:rPr>
                <a:t>発送  　</a:t>
              </a:r>
              <a:r>
                <a:rPr kumimoji="1" lang="en-US" altLang="ja-JP" sz="600" b="1" dirty="0">
                  <a:solidFill>
                    <a:srgbClr val="00B050"/>
                  </a:solidFill>
                </a:rPr>
                <a:t>※</a:t>
              </a:r>
              <a:r>
                <a:rPr kumimoji="1" lang="ja-JP" altLang="en-US" sz="600" b="1" dirty="0">
                  <a:solidFill>
                    <a:srgbClr val="00B050"/>
                  </a:solidFill>
                </a:rPr>
                <a:t>一部の地域は</a:t>
              </a:r>
              <a:r>
                <a:rPr kumimoji="1" lang="en-US" altLang="ja-JP" sz="600" b="1" dirty="0">
                  <a:solidFill>
                    <a:srgbClr val="00B050"/>
                  </a:solidFill>
                </a:rPr>
                <a:t>+1</a:t>
              </a:r>
              <a:r>
                <a:rPr kumimoji="1" lang="ja-JP" altLang="en-US" sz="600" b="1" dirty="0">
                  <a:solidFill>
                    <a:srgbClr val="00B050"/>
                  </a:solidFill>
                </a:rPr>
                <a:t>日可。下記</a:t>
              </a:r>
              <a:r>
                <a:rPr kumimoji="1" lang="en-US" altLang="ja-JP" sz="600" b="1" dirty="0">
                  <a:solidFill>
                    <a:srgbClr val="00B050"/>
                  </a:solidFill>
                </a:rPr>
                <a:t>【</a:t>
              </a:r>
              <a:r>
                <a:rPr kumimoji="1" lang="ja-JP" altLang="en-US" sz="600" b="1" dirty="0">
                  <a:solidFill>
                    <a:srgbClr val="00B050"/>
                  </a:solidFill>
                </a:rPr>
                <a:t>福岡までの目安</a:t>
              </a:r>
              <a:r>
                <a:rPr kumimoji="1" lang="en-US" altLang="ja-JP" sz="600" b="1" dirty="0">
                  <a:solidFill>
                    <a:srgbClr val="00B050"/>
                  </a:solidFill>
                </a:rPr>
                <a:t>】</a:t>
              </a:r>
              <a:r>
                <a:rPr kumimoji="1" lang="ja-JP" altLang="en-US" sz="600" b="1" dirty="0">
                  <a:solidFill>
                    <a:srgbClr val="00B050"/>
                  </a:solidFill>
                </a:rPr>
                <a:t>参照</a:t>
              </a:r>
              <a:r>
                <a:rPr kumimoji="1" lang="ja-JP" altLang="en-US" sz="600" b="1" dirty="0"/>
                <a:t>）</a:t>
              </a:r>
              <a:endParaRPr kumimoji="1" lang="en-US" altLang="ja-JP" sz="600" b="1" dirty="0"/>
            </a:p>
            <a:p>
              <a:r>
                <a:rPr kumimoji="1" lang="en-US" altLang="ja-JP" sz="600" b="1" dirty="0"/>
                <a:t> (</a:t>
              </a:r>
              <a:r>
                <a:rPr kumimoji="1" lang="ja-JP" altLang="en-US" sz="600" b="1" dirty="0"/>
                <a:t>搬入日当日着での発送はお避け下さい</a:t>
              </a:r>
              <a:r>
                <a:rPr kumimoji="1" lang="en-US" altLang="ja-JP" sz="600" b="1" dirty="0"/>
                <a:t>)</a:t>
              </a:r>
              <a:endParaRPr kumimoji="1" lang="ja-JP" altLang="en-US" sz="600" b="1" dirty="0"/>
            </a:p>
            <a:p>
              <a:r>
                <a:rPr kumimoji="1" lang="en-US" altLang="ja-JP" sz="600" b="1" dirty="0"/>
                <a:t>※</a:t>
              </a:r>
              <a:r>
                <a:rPr kumimoji="1" lang="ja-JP" altLang="en-US" sz="600" b="1" dirty="0"/>
                <a:t>品名欄に品名</a:t>
              </a:r>
              <a:r>
                <a:rPr kumimoji="1" lang="en-US" altLang="ja-JP" sz="600" b="1" dirty="0"/>
                <a:t>(</a:t>
              </a:r>
              <a:r>
                <a:rPr kumimoji="1" lang="ja-JP" altLang="en-US" sz="600" b="1" dirty="0"/>
                <a:t>内容の詳細</a:t>
              </a:r>
              <a:r>
                <a:rPr kumimoji="1" lang="en-US" altLang="ja-JP" sz="600" b="1" dirty="0"/>
                <a:t>)</a:t>
              </a:r>
              <a:r>
                <a:rPr kumimoji="1" lang="ja-JP" altLang="en-US" sz="600" b="1" dirty="0"/>
                <a:t>の記入をお願いします。</a:t>
              </a:r>
            </a:p>
          </p:txBody>
        </p:sp>
        <p:cxnSp>
          <p:nvCxnSpPr>
            <p:cNvPr id="22" name="カギ線コネクタ 21"/>
            <p:cNvCxnSpPr>
              <a:stCxn id="19" idx="1"/>
              <a:endCxn id="18" idx="4"/>
            </p:cNvCxnSpPr>
            <p:nvPr/>
          </p:nvCxnSpPr>
          <p:spPr>
            <a:xfrm rot="10800000">
              <a:off x="3528644" y="3141723"/>
              <a:ext cx="157516" cy="426611"/>
            </a:xfrm>
            <a:prstGeom prst="bentConnector2">
              <a:avLst/>
            </a:prstGeom>
            <a:ln w="19050">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24" name="角丸四角形 23"/>
            <p:cNvSpPr/>
            <p:nvPr/>
          </p:nvSpPr>
          <p:spPr>
            <a:xfrm>
              <a:off x="1455020" y="2926841"/>
              <a:ext cx="1257150" cy="174816"/>
            </a:xfrm>
            <a:prstGeom prst="roundRect">
              <a:avLst/>
            </a:prstGeom>
            <a:noFill/>
            <a:ln w="28575">
              <a:solidFill>
                <a:srgbClr val="0070C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a:p>
          </p:txBody>
        </p:sp>
        <p:sp>
          <p:nvSpPr>
            <p:cNvPr id="27" name="正方形/長方形 26"/>
            <p:cNvSpPr/>
            <p:nvPr/>
          </p:nvSpPr>
          <p:spPr>
            <a:xfrm>
              <a:off x="3371127" y="4085709"/>
              <a:ext cx="1510748" cy="264065"/>
            </a:xfrm>
            <a:prstGeom prst="rect">
              <a:avLst/>
            </a:prstGeom>
            <a:ln w="19050">
              <a:solidFill>
                <a:srgbClr val="0070C0"/>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sz="800" b="1" dirty="0"/>
                <a:t>当日受取担当者様の携帯番号</a:t>
              </a:r>
            </a:p>
          </p:txBody>
        </p:sp>
        <p:cxnSp>
          <p:nvCxnSpPr>
            <p:cNvPr id="33" name="カギ線コネクタ 32"/>
            <p:cNvCxnSpPr>
              <a:stCxn id="27" idx="1"/>
              <a:endCxn id="24" idx="3"/>
            </p:cNvCxnSpPr>
            <p:nvPr/>
          </p:nvCxnSpPr>
          <p:spPr>
            <a:xfrm rot="10800000">
              <a:off x="2712171" y="3014250"/>
              <a:ext cx="658957" cy="1203493"/>
            </a:xfrm>
            <a:prstGeom prst="bentConnector3">
              <a:avLst>
                <a:gd name="adj1" fmla="val 50000"/>
              </a:avLst>
            </a:prstGeom>
            <a:ln w="19050">
              <a:solidFill>
                <a:srgbClr val="0070C0"/>
              </a:solidFill>
              <a:tailEnd type="triangle"/>
            </a:ln>
          </p:spPr>
          <p:style>
            <a:lnRef idx="1">
              <a:schemeClr val="accent1"/>
            </a:lnRef>
            <a:fillRef idx="0">
              <a:schemeClr val="accent1"/>
            </a:fillRef>
            <a:effectRef idx="0">
              <a:schemeClr val="accent1"/>
            </a:effectRef>
            <a:fontRef idx="minor">
              <a:schemeClr val="tx1"/>
            </a:fontRef>
          </p:style>
        </p:cxnSp>
      </p:grpSp>
      <p:sp>
        <p:nvSpPr>
          <p:cNvPr id="53" name="Rectangle 71"/>
          <p:cNvSpPr>
            <a:spLocks noChangeArrowheads="1"/>
          </p:cNvSpPr>
          <p:nvPr/>
        </p:nvSpPr>
        <p:spPr bwMode="auto">
          <a:xfrm>
            <a:off x="303281" y="8358869"/>
            <a:ext cx="2513509" cy="153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ja-JP" sz="1000" b="0" i="0" u="none" strike="noStrike" cap="none" normalizeH="0" baseline="0" dirty="0">
                <a:ln>
                  <a:noFill/>
                </a:ln>
                <a:solidFill>
                  <a:srgbClr val="000000"/>
                </a:solidFill>
                <a:effectLst/>
                <a:latin typeface="Meiryo UI" panose="020B0604030504040204" pitchFamily="50" charset="-128"/>
                <a:ea typeface="Meiryo UI" panose="020B0604030504040204" pitchFamily="50" charset="-128"/>
              </a:rPr>
              <a:t>MAIL</a:t>
            </a:r>
            <a:r>
              <a:rPr kumimoji="0" lang="ja-JP" altLang="en-US" sz="1000" b="0" i="0" u="none" strike="noStrike" cap="none" normalizeH="0" baseline="0" dirty="0">
                <a:ln>
                  <a:noFill/>
                </a:ln>
                <a:solidFill>
                  <a:srgbClr val="000000"/>
                </a:solidFill>
                <a:effectLst/>
                <a:latin typeface="Meiryo UI" panose="020B0604030504040204" pitchFamily="50" charset="-128"/>
                <a:ea typeface="Meiryo UI" panose="020B0604030504040204" pitchFamily="50" charset="-128"/>
              </a:rPr>
              <a:t>：</a:t>
            </a:r>
            <a:r>
              <a:rPr kumimoji="0" lang="en-US" altLang="ja-JP" sz="1000" b="0" i="0" u="none" strike="noStrike" cap="none" normalizeH="0" baseline="0" dirty="0">
                <a:ln>
                  <a:noFill/>
                </a:ln>
                <a:solidFill>
                  <a:srgbClr val="000000"/>
                </a:solidFill>
                <a:effectLst/>
                <a:latin typeface="Meiryo UI" panose="020B0604030504040204" pitchFamily="50" charset="-128"/>
                <a:ea typeface="Meiryo UI" panose="020B0604030504040204" pitchFamily="50" charset="-128"/>
              </a:rPr>
              <a:t>fukevent@kuronekoyamato.co.jp</a:t>
            </a:r>
            <a:endParaRPr kumimoji="0" lang="ja-JP" altLang="ja-JP" sz="1800" b="0" i="0" u="none" strike="noStrike" cap="none" normalizeH="0" baseline="0" dirty="0">
              <a:ln>
                <a:noFill/>
              </a:ln>
              <a:solidFill>
                <a:schemeClr val="tx1"/>
              </a:solidFill>
              <a:effectLst/>
              <a:latin typeface="Arial" panose="020B0604020202020204" pitchFamily="34" charset="0"/>
            </a:endParaRPr>
          </a:p>
        </p:txBody>
      </p:sp>
      <p:sp>
        <p:nvSpPr>
          <p:cNvPr id="54" name="Rectangle 72"/>
          <p:cNvSpPr>
            <a:spLocks noChangeArrowheads="1"/>
          </p:cNvSpPr>
          <p:nvPr/>
        </p:nvSpPr>
        <p:spPr bwMode="auto">
          <a:xfrm>
            <a:off x="157844" y="8820877"/>
            <a:ext cx="2014967" cy="153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pPr>
            <a:r>
              <a:rPr lang="ja-JP" altLang="en-US" sz="1000" dirty="0">
                <a:solidFill>
                  <a:srgbClr val="000000"/>
                </a:solidFill>
                <a:latin typeface="Meiryo UI" panose="020B0604030504040204" pitchFamily="50" charset="-128"/>
                <a:ea typeface="Meiryo UI" panose="020B0604030504040204" pitchFamily="50" charset="-128"/>
              </a:rPr>
              <a:t>緊急連絡先：</a:t>
            </a:r>
            <a:r>
              <a:rPr lang="en-US" altLang="ja-JP" sz="1000" dirty="0">
                <a:solidFill>
                  <a:srgbClr val="000000"/>
                </a:solidFill>
                <a:latin typeface="Meiryo UI" panose="020B0604030504040204" pitchFamily="50" charset="-128"/>
                <a:ea typeface="Meiryo UI" panose="020B0604030504040204" pitchFamily="50" charset="-128"/>
              </a:rPr>
              <a:t>092-626-8537</a:t>
            </a:r>
            <a:r>
              <a:rPr lang="ja-JP" altLang="en-US" sz="1000" dirty="0">
                <a:solidFill>
                  <a:srgbClr val="000000"/>
                </a:solidFill>
                <a:latin typeface="Meiryo UI" panose="020B0604030504040204" pitchFamily="50" charset="-128"/>
                <a:ea typeface="Meiryo UI" panose="020B0604030504040204" pitchFamily="50" charset="-128"/>
              </a:rPr>
              <a:t>　　</a:t>
            </a:r>
            <a:endParaRPr kumimoji="0" lang="ja-JP" altLang="ja-JP" sz="1800" b="0" i="0" u="none" strike="noStrike" cap="none" normalizeH="0" baseline="0" dirty="0">
              <a:ln>
                <a:noFill/>
              </a:ln>
              <a:solidFill>
                <a:schemeClr val="tx1"/>
              </a:solidFill>
              <a:effectLst/>
              <a:latin typeface="Arial" panose="020B0604020202020204" pitchFamily="34" charset="0"/>
            </a:endParaRPr>
          </a:p>
        </p:txBody>
      </p:sp>
      <p:sp>
        <p:nvSpPr>
          <p:cNvPr id="29" name="テキスト ボックス 28"/>
          <p:cNvSpPr txBox="1"/>
          <p:nvPr/>
        </p:nvSpPr>
        <p:spPr>
          <a:xfrm>
            <a:off x="3513777" y="7663674"/>
            <a:ext cx="3215192" cy="1446550"/>
          </a:xfrm>
          <a:prstGeom prst="rect">
            <a:avLst/>
          </a:prstGeom>
          <a:solidFill>
            <a:srgbClr val="FFFF00"/>
          </a:solidFill>
          <a:scene3d>
            <a:camera prst="orthographicFront"/>
            <a:lightRig rig="threePt" dir="t"/>
          </a:scene3d>
          <a:sp3d>
            <a:bevelT/>
          </a:sp3d>
        </p:spPr>
        <p:txBody>
          <a:bodyPr wrap="square" rtlCol="0" anchor="ctr">
            <a:spAutoFit/>
          </a:bodyPr>
          <a:lstStyle/>
          <a:p>
            <a:r>
              <a:rPr kumimoji="1" lang="en-US" altLang="ja-JP" sz="800" b="1" dirty="0"/>
              <a:t>【</a:t>
            </a:r>
            <a:r>
              <a:rPr kumimoji="1" lang="ja-JP" altLang="en-US" sz="800" b="1" dirty="0"/>
              <a:t>福岡まで</a:t>
            </a:r>
            <a:r>
              <a:rPr kumimoji="1" lang="en-US" altLang="ja-JP" sz="800" b="1" dirty="0"/>
              <a:t>(</a:t>
            </a:r>
            <a:r>
              <a:rPr kumimoji="1" lang="ja-JP" altLang="en-US" sz="800" b="1" dirty="0"/>
              <a:t>から</a:t>
            </a:r>
            <a:r>
              <a:rPr kumimoji="1" lang="en-US" altLang="ja-JP" sz="800" b="1" dirty="0"/>
              <a:t>)</a:t>
            </a:r>
            <a:r>
              <a:rPr kumimoji="1" lang="ja-JP" altLang="en-US" sz="800" b="1" dirty="0"/>
              <a:t>の日数目安</a:t>
            </a:r>
            <a:r>
              <a:rPr kumimoji="1" lang="en-US" altLang="ja-JP" sz="800" b="1" dirty="0"/>
              <a:t>】</a:t>
            </a:r>
          </a:p>
          <a:p>
            <a:endParaRPr kumimoji="1" lang="en-US" altLang="ja-JP" sz="800" b="1" u="sng" dirty="0">
              <a:solidFill>
                <a:srgbClr val="FF0000"/>
              </a:solidFill>
            </a:endParaRPr>
          </a:p>
          <a:p>
            <a:r>
              <a:rPr kumimoji="1" lang="ja-JP" altLang="en-US" sz="800" b="1" dirty="0"/>
              <a:t>　</a:t>
            </a:r>
            <a:r>
              <a:rPr kumimoji="1" lang="en-US" altLang="ja-JP" sz="800" b="1" dirty="0"/>
              <a:t>2</a:t>
            </a:r>
            <a:r>
              <a:rPr kumimoji="1" lang="ja-JP" altLang="en-US" sz="800" b="1" dirty="0"/>
              <a:t>日</a:t>
            </a:r>
            <a:r>
              <a:rPr kumimoji="1" lang="en-US" altLang="ja-JP" sz="800" b="1" dirty="0"/>
              <a:t>(</a:t>
            </a:r>
            <a:r>
              <a:rPr kumimoji="1" lang="ja-JP" altLang="en-US" sz="800" b="1" dirty="0"/>
              <a:t>発送日から翌々日午前到着</a:t>
            </a:r>
            <a:r>
              <a:rPr kumimoji="1" lang="en-US" altLang="ja-JP" sz="800" b="1" dirty="0"/>
              <a:t>)</a:t>
            </a:r>
          </a:p>
          <a:p>
            <a:r>
              <a:rPr kumimoji="1" lang="ja-JP" altLang="en-US" sz="800" b="1" dirty="0"/>
              <a:t>　北海道、東北地方、関東地方、甲信越地方、富山、静岡、沖縄</a:t>
            </a:r>
            <a:endParaRPr kumimoji="1" lang="en-US" altLang="ja-JP" sz="800" b="1" dirty="0"/>
          </a:p>
          <a:p>
            <a:endParaRPr kumimoji="1" lang="en-US" altLang="ja-JP" sz="800" b="1" dirty="0"/>
          </a:p>
          <a:p>
            <a:r>
              <a:rPr kumimoji="1" lang="ja-JP" altLang="en-US" sz="800" b="1" dirty="0"/>
              <a:t>　</a:t>
            </a:r>
            <a:r>
              <a:rPr kumimoji="1" lang="en-US" altLang="ja-JP" sz="800" b="1" dirty="0"/>
              <a:t>1</a:t>
            </a:r>
            <a:r>
              <a:rPr kumimoji="1" lang="ja-JP" altLang="en-US" sz="800" b="1" dirty="0"/>
              <a:t>日半</a:t>
            </a:r>
            <a:r>
              <a:rPr kumimoji="1" lang="en-US" altLang="ja-JP" sz="800" b="1" dirty="0"/>
              <a:t>(</a:t>
            </a:r>
            <a:r>
              <a:rPr kumimoji="1" lang="ja-JP" altLang="en-US" sz="800" b="1" dirty="0"/>
              <a:t>発送日から翌日午後到着</a:t>
            </a:r>
            <a:r>
              <a:rPr kumimoji="1" lang="en-US" altLang="ja-JP" sz="800" b="1" dirty="0"/>
              <a:t>)</a:t>
            </a:r>
          </a:p>
          <a:p>
            <a:r>
              <a:rPr kumimoji="1" lang="ja-JP" altLang="en-US" sz="800" b="1" dirty="0"/>
              <a:t>　石川、福井、愛知、岐阜、三重、滋賀、和歌山、徳島、高知</a:t>
            </a:r>
            <a:endParaRPr kumimoji="1" lang="en-US" altLang="ja-JP" sz="800" b="1" dirty="0"/>
          </a:p>
          <a:p>
            <a:endParaRPr kumimoji="1" lang="en-US" altLang="ja-JP" sz="800" b="1" dirty="0"/>
          </a:p>
          <a:p>
            <a:r>
              <a:rPr kumimoji="1" lang="ja-JP" altLang="en-US" sz="800" b="1" dirty="0"/>
              <a:t>　</a:t>
            </a:r>
            <a:r>
              <a:rPr kumimoji="1" lang="en-US" altLang="ja-JP" sz="800" b="1" dirty="0"/>
              <a:t>1</a:t>
            </a:r>
            <a:r>
              <a:rPr kumimoji="1" lang="ja-JP" altLang="en-US" sz="800" b="1" dirty="0"/>
              <a:t>日</a:t>
            </a:r>
            <a:r>
              <a:rPr kumimoji="1" lang="en-US" altLang="ja-JP" sz="800" b="1" dirty="0"/>
              <a:t>(</a:t>
            </a:r>
            <a:r>
              <a:rPr kumimoji="1" lang="ja-JP" altLang="en-US" sz="800" b="1" dirty="0"/>
              <a:t>発送日から翌日午前到着</a:t>
            </a:r>
            <a:r>
              <a:rPr kumimoji="1" lang="en-US" altLang="ja-JP" sz="800" b="1" dirty="0"/>
              <a:t>)</a:t>
            </a:r>
          </a:p>
          <a:p>
            <a:r>
              <a:rPr kumimoji="1" lang="ja-JP" altLang="en-US" sz="800" b="1" dirty="0"/>
              <a:t>　京都、大阪、奈良、兵庫、中国地方、香川、愛媛、九州地方</a:t>
            </a:r>
            <a:endParaRPr kumimoji="1" lang="en-US" altLang="ja-JP" sz="800" b="1" dirty="0"/>
          </a:p>
          <a:p>
            <a:endParaRPr kumimoji="1" lang="en-US" altLang="ja-JP" sz="800" b="1" dirty="0"/>
          </a:p>
        </p:txBody>
      </p:sp>
      <p:sp>
        <p:nvSpPr>
          <p:cNvPr id="6" name="テキスト ボックス 5">
            <a:extLst>
              <a:ext uri="{FF2B5EF4-FFF2-40B4-BE49-F238E27FC236}">
                <a16:creationId xmlns:a16="http://schemas.microsoft.com/office/drawing/2014/main" id="{92379D44-CD85-58AB-5C02-5EB7D7DFC549}"/>
              </a:ext>
            </a:extLst>
          </p:cNvPr>
          <p:cNvSpPr txBox="1"/>
          <p:nvPr/>
        </p:nvSpPr>
        <p:spPr>
          <a:xfrm>
            <a:off x="3351193" y="3537934"/>
            <a:ext cx="301686" cy="369332"/>
          </a:xfrm>
          <a:prstGeom prst="rect">
            <a:avLst/>
          </a:prstGeom>
          <a:noFill/>
        </p:spPr>
        <p:txBody>
          <a:bodyPr wrap="none" rtlCol="0">
            <a:spAutoFit/>
          </a:bodyPr>
          <a:lstStyle/>
          <a:p>
            <a:r>
              <a:rPr kumimoji="1" lang="en-US" altLang="ja-JP" b="1" dirty="0"/>
              <a:t>4</a:t>
            </a:r>
            <a:endParaRPr kumimoji="1" lang="ja-JP" altLang="en-US" b="1" dirty="0"/>
          </a:p>
        </p:txBody>
      </p:sp>
      <p:sp>
        <p:nvSpPr>
          <p:cNvPr id="8" name="テキスト ボックス 7">
            <a:extLst>
              <a:ext uri="{FF2B5EF4-FFF2-40B4-BE49-F238E27FC236}">
                <a16:creationId xmlns:a16="http://schemas.microsoft.com/office/drawing/2014/main" id="{6DB97E5B-604E-06B8-E76C-DF45707C0C3D}"/>
              </a:ext>
            </a:extLst>
          </p:cNvPr>
          <p:cNvSpPr txBox="1"/>
          <p:nvPr/>
        </p:nvSpPr>
        <p:spPr>
          <a:xfrm>
            <a:off x="3724017" y="3537934"/>
            <a:ext cx="301686" cy="369332"/>
          </a:xfrm>
          <a:prstGeom prst="rect">
            <a:avLst/>
          </a:prstGeom>
          <a:noFill/>
        </p:spPr>
        <p:txBody>
          <a:bodyPr wrap="none" rtlCol="0">
            <a:spAutoFit/>
          </a:bodyPr>
          <a:lstStyle/>
          <a:p>
            <a:r>
              <a:rPr kumimoji="1" lang="en-US" altLang="ja-JP" b="1" dirty="0"/>
              <a:t>8</a:t>
            </a:r>
            <a:endParaRPr kumimoji="1" lang="ja-JP" altLang="en-US" b="1" dirty="0"/>
          </a:p>
        </p:txBody>
      </p:sp>
      <p:sp>
        <p:nvSpPr>
          <p:cNvPr id="15" name="テキスト ボックス 14">
            <a:extLst>
              <a:ext uri="{FF2B5EF4-FFF2-40B4-BE49-F238E27FC236}">
                <a16:creationId xmlns:a16="http://schemas.microsoft.com/office/drawing/2014/main" id="{A675D653-EE10-7545-A5FF-A7EE318688A1}"/>
              </a:ext>
            </a:extLst>
          </p:cNvPr>
          <p:cNvSpPr txBox="1"/>
          <p:nvPr/>
        </p:nvSpPr>
        <p:spPr>
          <a:xfrm>
            <a:off x="4860752" y="3467688"/>
            <a:ext cx="415498" cy="369332"/>
          </a:xfrm>
          <a:prstGeom prst="rect">
            <a:avLst/>
          </a:prstGeom>
          <a:noFill/>
        </p:spPr>
        <p:txBody>
          <a:bodyPr wrap="none" rtlCol="0">
            <a:spAutoFit/>
          </a:bodyPr>
          <a:lstStyle/>
          <a:p>
            <a:r>
              <a:rPr kumimoji="1" lang="ja-JP" altLang="en-US" b="1" dirty="0"/>
              <a:t>✓</a:t>
            </a:r>
          </a:p>
        </p:txBody>
      </p:sp>
    </p:spTree>
    <p:extLst>
      <p:ext uri="{BB962C8B-B14F-4D97-AF65-F5344CB8AC3E}">
        <p14:creationId xmlns:p14="http://schemas.microsoft.com/office/powerpoint/2010/main" val="1714012420"/>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935</Words>
  <Application>Microsoft Office PowerPoint</Application>
  <PresentationFormat>画面に合わせる (4:3)</PresentationFormat>
  <Paragraphs>66</Paragraphs>
  <Slides>1</Slides>
  <Notes>0</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1</vt:i4>
      </vt:variant>
    </vt:vector>
  </HeadingPairs>
  <TitlesOfParts>
    <vt:vector size="7" baseType="lpstr">
      <vt:lpstr>Meiryo UI</vt:lpstr>
      <vt:lpstr>游ゴシック Light</vt:lpstr>
      <vt:lpstr>Arial</vt:lpstr>
      <vt:lpstr>Calibri</vt:lpstr>
      <vt:lpstr>Calibri Light</vt:lpstr>
      <vt:lpstr>Office テーマ</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2026-03-09T06:11:33Z</dcterms:created>
  <dcterms:modified xsi:type="dcterms:W3CDTF">2026-03-09T06:11:40Z</dcterms:modified>
</cp:coreProperties>
</file>